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12801600" cy="9601200" type="A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E23E"/>
    <a:srgbClr val="2DFD23"/>
    <a:srgbClr val="FF99CC"/>
    <a:srgbClr val="FF66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94" autoAdjust="0"/>
    <p:restoredTop sz="94660"/>
  </p:normalViewPr>
  <p:slideViewPr>
    <p:cSldViewPr snapToGrid="0">
      <p:cViewPr varScale="1">
        <p:scale>
          <a:sx n="53" d="100"/>
          <a:sy n="53" d="100"/>
        </p:scale>
        <p:origin x="16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43287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65744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8588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282021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316608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1168451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140049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01530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239456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266665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83BA64-6B47-4B04-AA7F-4D2465A56479}" type="datetimeFigureOut">
              <a:rPr kumimoji="1" lang="ja-JP" altLang="en-US" smtClean="0"/>
              <a:t>2019/5/8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130642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783BA64-6B47-4B04-AA7F-4D2465A56479}" type="datetimeFigureOut">
              <a:rPr kumimoji="1" lang="ja-JP" altLang="en-US" smtClean="0"/>
              <a:t>2019/5/8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C81065-D2DF-4E75-A946-90AE605A91A9}" type="slidenum">
              <a:rPr kumimoji="1" lang="ja-JP" altLang="en-US" smtClean="0"/>
              <a:t>‹#›</a:t>
            </a:fld>
            <a:endParaRPr kumimoji="1" lang="ja-JP" altLang="en-US"/>
          </a:p>
        </p:txBody>
      </p:sp>
    </p:spTree>
    <p:extLst>
      <p:ext uri="{BB962C8B-B14F-4D97-AF65-F5344CB8AC3E}">
        <p14:creationId xmlns:p14="http://schemas.microsoft.com/office/powerpoint/2010/main" val="3299746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角丸四角形 275"/>
          <p:cNvSpPr/>
          <p:nvPr/>
        </p:nvSpPr>
        <p:spPr>
          <a:xfrm>
            <a:off x="133699" y="6225676"/>
            <a:ext cx="12528000" cy="3276000"/>
          </a:xfrm>
          <a:prstGeom prst="roundRect">
            <a:avLst/>
          </a:prstGeom>
          <a:solidFill>
            <a:schemeClr val="bg1"/>
          </a:solidFill>
          <a:ln w="107950" cmpd="tri">
            <a:solidFill>
              <a:srgbClr val="3EE23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4" name="グループ化 153"/>
          <p:cNvGrpSpPr/>
          <p:nvPr/>
        </p:nvGrpSpPr>
        <p:grpSpPr>
          <a:xfrm>
            <a:off x="77424" y="892438"/>
            <a:ext cx="12636001" cy="669634"/>
            <a:chOff x="77424" y="956944"/>
            <a:chExt cx="12636001" cy="669634"/>
          </a:xfrm>
        </p:grpSpPr>
        <p:grpSp>
          <p:nvGrpSpPr>
            <p:cNvPr id="158" name="グループ化 157"/>
            <p:cNvGrpSpPr/>
            <p:nvPr/>
          </p:nvGrpSpPr>
          <p:grpSpPr>
            <a:xfrm>
              <a:off x="77424" y="956944"/>
              <a:ext cx="12636001" cy="648000"/>
              <a:chOff x="-42445" y="2125212"/>
              <a:chExt cx="9549289" cy="648000"/>
            </a:xfrm>
          </p:grpSpPr>
          <p:sp>
            <p:nvSpPr>
              <p:cNvPr id="160" name="角丸四角形 159"/>
              <p:cNvSpPr/>
              <p:nvPr/>
            </p:nvSpPr>
            <p:spPr>
              <a:xfrm>
                <a:off x="-42445" y="2125212"/>
                <a:ext cx="9549289" cy="648000"/>
              </a:xfrm>
              <a:prstGeom prst="roundRect">
                <a:avLst/>
              </a:prstGeom>
              <a:solidFill>
                <a:schemeClr val="bg1"/>
              </a:solidFill>
              <a:ln w="57150" cmpd="tri">
                <a:solidFill>
                  <a:srgbClr val="FF00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3365353" y="2147402"/>
                <a:ext cx="6125204" cy="600164"/>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 出雲の課題を組織で解決するために、周囲と </a:t>
                </a:r>
                <a:r>
                  <a:rPr kumimoji="1" lang="ja-JP" altLang="en-US" sz="1100" b="1" dirty="0" smtClean="0">
                    <a:latin typeface="ＭＳ Ｐゴシック" panose="020B0600070205080204" pitchFamily="50" charset="-128"/>
                    <a:ea typeface="ＭＳ Ｐゴシック" panose="020B0600070205080204" pitchFamily="50" charset="-128"/>
                  </a:rPr>
                  <a:t>協働 </a:t>
                </a:r>
                <a:r>
                  <a:rPr kumimoji="1" lang="ja-JP" altLang="en-US" sz="1100" dirty="0" smtClean="0">
                    <a:latin typeface="ＭＳ Ｐゴシック" panose="020B0600070205080204" pitchFamily="50" charset="-128"/>
                    <a:ea typeface="ＭＳ Ｐゴシック" panose="020B0600070205080204" pitchFamily="50" charset="-128"/>
                  </a:rPr>
                  <a:t>して新たな価値や魅力を生み出そうとする </a:t>
                </a:r>
                <a:r>
                  <a:rPr kumimoji="1" lang="ja-JP" altLang="en-US" sz="1100" b="1" dirty="0" smtClean="0">
                    <a:latin typeface="ＭＳ Ｐゴシック" panose="020B0600070205080204" pitchFamily="50" charset="-128"/>
                    <a:ea typeface="ＭＳ Ｐゴシック" panose="020B0600070205080204" pitchFamily="50" charset="-128"/>
                  </a:rPr>
                  <a:t>応用力 </a:t>
                </a:r>
                <a:r>
                  <a:rPr kumimoji="1" lang="ja-JP" altLang="en-US" sz="1100" dirty="0" smtClean="0">
                    <a:latin typeface="ＭＳ Ｐゴシック" panose="020B0600070205080204" pitchFamily="50" charset="-128"/>
                    <a:ea typeface="ＭＳ Ｐゴシック" panose="020B0600070205080204" pitchFamily="50" charset="-128"/>
                  </a:rPr>
                  <a:t>・ </a:t>
                </a:r>
                <a:r>
                  <a:rPr kumimoji="1" lang="ja-JP" altLang="en-US" sz="1100" b="1" dirty="0" smtClean="0">
                    <a:solidFill>
                      <a:srgbClr val="FF0000"/>
                    </a:solidFill>
                    <a:latin typeface="ＭＳ Ｐゴシック" panose="020B0600070205080204" pitchFamily="50" charset="-128"/>
                    <a:ea typeface="ＭＳ Ｐゴシック" panose="020B0600070205080204" pitchFamily="50" charset="-128"/>
                  </a:rPr>
                  <a:t>企画力 </a:t>
                </a:r>
                <a:r>
                  <a:rPr kumimoji="1" lang="ja-JP" altLang="en-US" sz="1100" dirty="0" smtClean="0">
                    <a:latin typeface="ＭＳ Ｐゴシック" panose="020B0600070205080204" pitchFamily="50" charset="-128"/>
                    <a:ea typeface="ＭＳ Ｐゴシック" panose="020B0600070205080204" pitchFamily="50" charset="-128"/>
                  </a:rPr>
                  <a:t>ある人材の育成</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出雲資源の魅力や価値</a:t>
                </a:r>
                <a:r>
                  <a:rPr kumimoji="1" lang="ja-JP" altLang="en-US" sz="1100" b="1" dirty="0" smtClean="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を理解し、 </a:t>
                </a:r>
                <a:r>
                  <a:rPr kumimoji="1" lang="ja-JP" altLang="en-US" sz="1100" b="1" dirty="0" smtClean="0">
                    <a:latin typeface="ＭＳ Ｐゴシック" panose="020B0600070205080204" pitchFamily="50" charset="-128"/>
                    <a:ea typeface="ＭＳ Ｐゴシック" panose="020B0600070205080204" pitchFamily="50" charset="-128"/>
                  </a:rPr>
                  <a:t>主体的 </a:t>
                </a:r>
                <a:r>
                  <a:rPr kumimoji="1" lang="ja-JP" altLang="en-US" sz="1100" dirty="0" smtClean="0">
                    <a:latin typeface="ＭＳ Ｐゴシック" panose="020B0600070205080204" pitchFamily="50" charset="-128"/>
                    <a:ea typeface="ＭＳ Ｐゴシック" panose="020B0600070205080204" pitchFamily="50" charset="-128"/>
                  </a:rPr>
                  <a:t>に地域創生に結びつける </a:t>
                </a:r>
                <a:r>
                  <a:rPr kumimoji="1" lang="ja-JP" altLang="en-US" sz="1100" b="1" dirty="0" smtClean="0">
                    <a:latin typeface="ＭＳ Ｐゴシック" panose="020B0600070205080204" pitchFamily="50" charset="-128"/>
                    <a:ea typeface="ＭＳ Ｐゴシック" panose="020B0600070205080204" pitchFamily="50" charset="-128"/>
                  </a:rPr>
                  <a:t>行動力 </a:t>
                </a:r>
                <a:r>
                  <a:rPr kumimoji="1" lang="ja-JP" altLang="en-US" sz="1100" dirty="0" smtClean="0">
                    <a:latin typeface="ＭＳ Ｐゴシック" panose="020B0600070205080204" pitchFamily="50" charset="-128"/>
                    <a:ea typeface="ＭＳ Ｐゴシック" panose="020B0600070205080204" pitchFamily="50" charset="-128"/>
                  </a:rPr>
                  <a:t>・ </a:t>
                </a:r>
                <a:r>
                  <a:rPr kumimoji="1" lang="ja-JP" altLang="en-US" sz="1100" b="1" dirty="0" smtClean="0">
                    <a:solidFill>
                      <a:srgbClr val="FF0000"/>
                    </a:solidFill>
                    <a:latin typeface="ＭＳ Ｐゴシック" panose="020B0600070205080204" pitchFamily="50" charset="-128"/>
                    <a:ea typeface="ＭＳ Ｐゴシック" panose="020B0600070205080204" pitchFamily="50" charset="-128"/>
                  </a:rPr>
                  <a:t>実践力 </a:t>
                </a:r>
                <a:r>
                  <a:rPr kumimoji="1" lang="ja-JP" altLang="en-US" sz="1100" dirty="0" smtClean="0">
                    <a:latin typeface="ＭＳ Ｐゴシック" panose="020B0600070205080204" pitchFamily="50" charset="-128"/>
                    <a:ea typeface="ＭＳ Ｐゴシック" panose="020B0600070205080204" pitchFamily="50" charset="-128"/>
                  </a:rPr>
                  <a:t>ある人材の育成</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a:latin typeface="ＭＳ Ｐゴシック" panose="020B0600070205080204" pitchFamily="50" charset="-128"/>
                    <a:ea typeface="ＭＳ Ｐゴシック" panose="020B0600070205080204" pitchFamily="50" charset="-128"/>
                  </a:rPr>
                  <a:t>□ 地域の課題解決のために </a:t>
                </a:r>
                <a:r>
                  <a:rPr kumimoji="1" lang="ja-JP" altLang="en-US" sz="1100" b="1" dirty="0">
                    <a:latin typeface="ＭＳ Ｐゴシック" panose="020B0600070205080204" pitchFamily="50" charset="-128"/>
                    <a:ea typeface="ＭＳ Ｐゴシック" panose="020B0600070205080204" pitchFamily="50" charset="-128"/>
                  </a:rPr>
                  <a:t>意欲的 </a:t>
                </a:r>
                <a:r>
                  <a:rPr kumimoji="1" lang="ja-JP" altLang="en-US" sz="1100" dirty="0">
                    <a:latin typeface="ＭＳ Ｐゴシック" panose="020B0600070205080204" pitchFamily="50" charset="-128"/>
                    <a:ea typeface="ＭＳ Ｐゴシック" panose="020B0600070205080204" pitchFamily="50" charset="-128"/>
                  </a:rPr>
                  <a:t>に学習活動</a:t>
                </a:r>
                <a:r>
                  <a:rPr kumimoji="1" lang="ja-JP" altLang="en-US" sz="1100">
                    <a:latin typeface="ＭＳ Ｐゴシック" panose="020B0600070205080204" pitchFamily="50" charset="-128"/>
                    <a:ea typeface="ＭＳ Ｐゴシック" panose="020B0600070205080204" pitchFamily="50" charset="-128"/>
                  </a:rPr>
                  <a:t>に</a:t>
                </a:r>
                <a:r>
                  <a:rPr kumimoji="1" lang="ja-JP" altLang="en-US" sz="1100" smtClean="0">
                    <a:latin typeface="ＭＳ Ｐゴシック" panose="020B0600070205080204" pitchFamily="50" charset="-128"/>
                    <a:ea typeface="ＭＳ Ｐゴシック" panose="020B0600070205080204" pitchFamily="50" charset="-128"/>
                  </a:rPr>
                  <a:t>取り組み</a:t>
                </a:r>
                <a:r>
                  <a:rPr kumimoji="1" lang="ja-JP" altLang="en-US" sz="1100" dirty="0">
                    <a:latin typeface="ＭＳ Ｐゴシック" panose="020B0600070205080204" pitchFamily="50" charset="-128"/>
                    <a:ea typeface="ＭＳ Ｐゴシック" panose="020B0600070205080204" pitchFamily="50" charset="-128"/>
                  </a:rPr>
                  <a:t>、習得した </a:t>
                </a:r>
                <a:r>
                  <a:rPr kumimoji="1" lang="ja-JP" altLang="en-US" sz="1100" b="1" dirty="0">
                    <a:latin typeface="ＭＳ Ｐゴシック" panose="020B0600070205080204" pitchFamily="50" charset="-128"/>
                    <a:ea typeface="ＭＳ Ｐゴシック" panose="020B0600070205080204" pitchFamily="50" charset="-128"/>
                  </a:rPr>
                  <a:t>知識技能 </a:t>
                </a:r>
                <a:r>
                  <a:rPr kumimoji="1" lang="ja-JP" altLang="en-US" sz="1100" dirty="0">
                    <a:latin typeface="ＭＳ Ｐゴシック" panose="020B0600070205080204" pitchFamily="50" charset="-128"/>
                    <a:ea typeface="ＭＳ Ｐゴシック" panose="020B0600070205080204" pitchFamily="50" charset="-128"/>
                  </a:rPr>
                  <a:t>を未来創造につなげる </a:t>
                </a:r>
                <a:r>
                  <a:rPr kumimoji="1" lang="ja-JP" altLang="en-US" sz="1100" b="1" dirty="0">
                    <a:solidFill>
                      <a:srgbClr val="FF0000"/>
                    </a:solidFill>
                    <a:latin typeface="ＭＳ Ｐゴシック" panose="020B0600070205080204" pitchFamily="50" charset="-128"/>
                    <a:ea typeface="ＭＳ Ｐゴシック" panose="020B0600070205080204" pitchFamily="50" charset="-128"/>
                  </a:rPr>
                  <a:t>創造力 </a:t>
                </a:r>
                <a:r>
                  <a:rPr kumimoji="1" lang="ja-JP" altLang="en-US" sz="1100" dirty="0">
                    <a:latin typeface="ＭＳ Ｐゴシック" panose="020B0600070205080204" pitchFamily="50" charset="-128"/>
                    <a:ea typeface="ＭＳ Ｐゴシック" panose="020B0600070205080204" pitchFamily="50" charset="-128"/>
                  </a:rPr>
                  <a:t>ある人材の</a:t>
                </a:r>
                <a:r>
                  <a:rPr kumimoji="1" lang="ja-JP" altLang="en-US" sz="1100" dirty="0" smtClean="0">
                    <a:latin typeface="ＭＳ Ｐゴシック" panose="020B0600070205080204" pitchFamily="50" charset="-128"/>
                    <a:ea typeface="ＭＳ Ｐゴシック" panose="020B0600070205080204" pitchFamily="50" charset="-128"/>
                  </a:rPr>
                  <a:t>育成</a:t>
                </a:r>
                <a:endParaRPr kumimoji="1" lang="en-US" altLang="ja-JP" sz="1100" dirty="0">
                  <a:latin typeface="ＭＳ Ｐゴシック" panose="020B0600070205080204" pitchFamily="50" charset="-128"/>
                  <a:ea typeface="ＭＳ Ｐゴシック" panose="020B0600070205080204" pitchFamily="50" charset="-128"/>
                </a:endParaRPr>
              </a:p>
            </p:txBody>
          </p:sp>
        </p:grpSp>
        <p:sp>
          <p:nvSpPr>
            <p:cNvPr id="159" name="テキスト ボックス 158"/>
            <p:cNvSpPr txBox="1"/>
            <p:nvPr/>
          </p:nvSpPr>
          <p:spPr>
            <a:xfrm>
              <a:off x="353290" y="1103358"/>
              <a:ext cx="4440790" cy="523220"/>
            </a:xfrm>
            <a:prstGeom prst="rect">
              <a:avLst/>
            </a:prstGeom>
            <a:noFill/>
          </p:spPr>
          <p:txBody>
            <a:bodyPr wrap="square" rtlCol="0">
              <a:spAutoFit/>
            </a:bodyPr>
            <a:lstStyle/>
            <a:p>
              <a:r>
                <a:rPr kumimoji="1" lang="ja-JP" altLang="en-US" sz="2800" b="1" i="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出雲創生力</a:t>
              </a:r>
              <a:r>
                <a:rPr kumimoji="1" lang="en-US" altLang="ja-JP" sz="1200" i="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600" i="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企画力・実践力・創造力</a:t>
              </a:r>
              <a:r>
                <a:rPr kumimoji="1" lang="en-US" altLang="ja-JP" sz="1600" i="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600" i="1" dirty="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
        <p:nvSpPr>
          <p:cNvPr id="162" name="テキスト ボックス 161"/>
          <p:cNvSpPr txBox="1"/>
          <p:nvPr/>
        </p:nvSpPr>
        <p:spPr>
          <a:xfrm>
            <a:off x="131573" y="887646"/>
            <a:ext cx="2789758" cy="276999"/>
          </a:xfrm>
          <a:prstGeom prst="rect">
            <a:avLst/>
          </a:prstGeom>
          <a:noFill/>
        </p:spPr>
        <p:txBody>
          <a:bodyPr wrap="square" rtlCol="0" anchor="ctr">
            <a:spAutoFit/>
          </a:bodyPr>
          <a:lstStyle/>
          <a:p>
            <a:r>
              <a:rPr kumimoji="1" lang="ja-JP" altLang="en-US" sz="1200" dirty="0" smtClean="0">
                <a:latin typeface="ＭＳ Ｐゴシック" panose="020B0600070205080204" pitchFamily="50" charset="-128"/>
                <a:ea typeface="ＭＳ Ｐゴシック" panose="020B0600070205080204" pitchFamily="50" charset="-128"/>
              </a:rPr>
              <a:t>求める人材・育てたい資質・能力</a:t>
            </a:r>
            <a:endParaRPr kumimoji="1" lang="en-US" altLang="ja-JP" sz="1200" dirty="0" smtClean="0">
              <a:latin typeface="ＭＳ Ｐゴシック" panose="020B0600070205080204" pitchFamily="50" charset="-128"/>
              <a:ea typeface="ＭＳ Ｐゴシック" panose="020B0600070205080204" pitchFamily="50" charset="-128"/>
            </a:endParaRPr>
          </a:p>
        </p:txBody>
      </p:sp>
      <p:pic>
        <p:nvPicPr>
          <p:cNvPr id="163" name="図 1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79376" y="100889"/>
            <a:ext cx="1008000" cy="728450"/>
          </a:xfrm>
          <a:prstGeom prst="rect">
            <a:avLst/>
          </a:prstGeom>
        </p:spPr>
      </p:pic>
      <p:sp>
        <p:nvSpPr>
          <p:cNvPr id="164" name="角丸四角形 163"/>
          <p:cNvSpPr/>
          <p:nvPr/>
        </p:nvSpPr>
        <p:spPr>
          <a:xfrm>
            <a:off x="92652" y="2296714"/>
            <a:ext cx="10764000" cy="3708000"/>
          </a:xfrm>
          <a:prstGeom prst="roundRect">
            <a:avLst/>
          </a:prstGeom>
          <a:solidFill>
            <a:schemeClr val="bg1"/>
          </a:solidFill>
          <a:ln w="107950" cmpd="tri">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5" name="額縁 164"/>
          <p:cNvSpPr/>
          <p:nvPr/>
        </p:nvSpPr>
        <p:spPr>
          <a:xfrm>
            <a:off x="3154465" y="2433208"/>
            <a:ext cx="4860000" cy="612000"/>
          </a:xfrm>
          <a:prstGeom prst="bevel">
            <a:avLst>
              <a:gd name="adj" fmla="val 9355"/>
            </a:avLst>
          </a:prstGeom>
          <a:solidFill>
            <a:schemeClr val="bg1"/>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角丸四角形 165"/>
          <p:cNvSpPr/>
          <p:nvPr/>
        </p:nvSpPr>
        <p:spPr>
          <a:xfrm>
            <a:off x="3772039" y="3839566"/>
            <a:ext cx="3456000" cy="1908000"/>
          </a:xfrm>
          <a:prstGeom prst="roundRect">
            <a:avLst/>
          </a:prstGeom>
          <a:gradFill flip="none" rotWithShape="1">
            <a:gsLst>
              <a:gs pos="0">
                <a:srgbClr val="2DFD23">
                  <a:tint val="66000"/>
                  <a:satMod val="160000"/>
                </a:srgbClr>
              </a:gs>
              <a:gs pos="50000">
                <a:srgbClr val="2DFD23">
                  <a:tint val="44500"/>
                  <a:satMod val="160000"/>
                </a:srgbClr>
              </a:gs>
              <a:gs pos="100000">
                <a:srgbClr val="2DFD23">
                  <a:tint val="23500"/>
                  <a:satMod val="160000"/>
                </a:srgbClr>
              </a:gs>
            </a:gsLst>
            <a:lin ang="5400000" scaled="1"/>
            <a:tileRect/>
          </a:gra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テキスト ボックス 166"/>
          <p:cNvSpPr txBox="1"/>
          <p:nvPr/>
        </p:nvSpPr>
        <p:spPr>
          <a:xfrm>
            <a:off x="4225226" y="5651155"/>
            <a:ext cx="2628000" cy="360000"/>
          </a:xfrm>
          <a:prstGeom prst="rect">
            <a:avLst/>
          </a:prstGeom>
          <a:solidFill>
            <a:schemeClr val="bg1"/>
          </a:solidFill>
          <a:effectLst>
            <a:softEdge rad="63500"/>
          </a:effectLst>
        </p:spPr>
        <p:txBody>
          <a:bodyPr wrap="square" rtlCol="0">
            <a:spAutoFit/>
          </a:bodyPr>
          <a:lstStyle/>
          <a:p>
            <a:pPr algn="ctr"/>
            <a:r>
              <a:rPr kumimoji="1" lang="ja-JP" altLang="en-US" b="1" dirty="0" smtClean="0">
                <a:ln w="0">
                  <a:solidFill>
                    <a:srgbClr val="FF0000"/>
                  </a:solidFill>
                </a:ln>
                <a:solidFill>
                  <a:srgbClr val="FFFF0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出雲魅力化ｺｰﾃﾞｨﾈｰﾀｰ</a:t>
            </a:r>
            <a:endParaRPr kumimoji="1" lang="ja-JP" altLang="en-US" b="1" dirty="0">
              <a:ln w="0">
                <a:solidFill>
                  <a:srgbClr val="FF0000"/>
                </a:solidFill>
              </a:ln>
              <a:solidFill>
                <a:srgbClr val="FFFF00"/>
              </a:solidFill>
              <a:latin typeface="ＭＳ Ｐゴシック" panose="020B0600070205080204" pitchFamily="50" charset="-128"/>
              <a:ea typeface="ＭＳ Ｐゴシック" panose="020B0600070205080204" pitchFamily="50" charset="-128"/>
            </a:endParaRPr>
          </a:p>
        </p:txBody>
      </p:sp>
      <p:grpSp>
        <p:nvGrpSpPr>
          <p:cNvPr id="168" name="グループ化 167"/>
          <p:cNvGrpSpPr/>
          <p:nvPr/>
        </p:nvGrpSpPr>
        <p:grpSpPr>
          <a:xfrm>
            <a:off x="11019458" y="2227298"/>
            <a:ext cx="1610711" cy="3700039"/>
            <a:chOff x="548406" y="5666982"/>
            <a:chExt cx="1610711" cy="2295873"/>
          </a:xfrm>
          <a:effectLst/>
        </p:grpSpPr>
        <p:sp>
          <p:nvSpPr>
            <p:cNvPr id="169" name="角丸四角形 168"/>
            <p:cNvSpPr/>
            <p:nvPr/>
          </p:nvSpPr>
          <p:spPr>
            <a:xfrm>
              <a:off x="548406" y="5773732"/>
              <a:ext cx="1610711" cy="2189123"/>
            </a:xfrm>
            <a:prstGeom prst="roundRect">
              <a:avLst/>
            </a:prstGeom>
            <a:solidFill>
              <a:schemeClr val="bg1"/>
            </a:solidFill>
            <a:ln w="889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角丸四角形 169"/>
            <p:cNvSpPr/>
            <p:nvPr/>
          </p:nvSpPr>
          <p:spPr>
            <a:xfrm>
              <a:off x="622292" y="5666982"/>
              <a:ext cx="1440000" cy="357985"/>
            </a:xfrm>
            <a:prstGeom prst="round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latin typeface="ＭＳ Ｐゴシック" panose="020B0600070205080204" pitchFamily="50" charset="-128"/>
                  <a:ea typeface="ＭＳ Ｐゴシック" panose="020B0600070205080204" pitchFamily="50" charset="-128"/>
                </a:rPr>
                <a:t>評価法の研究</a:t>
              </a:r>
              <a:endParaRPr kumimoji="1" lang="ja-JP" altLang="en-US" sz="1400" b="1" i="1" dirty="0">
                <a:solidFill>
                  <a:schemeClr val="tx1"/>
                </a:solidFill>
                <a:latin typeface="ＭＳ Ｐゴシック" panose="020B0600070205080204" pitchFamily="50" charset="-128"/>
                <a:ea typeface="ＭＳ Ｐゴシック" panose="020B0600070205080204" pitchFamily="50" charset="-128"/>
              </a:endParaRPr>
            </a:p>
          </p:txBody>
        </p:sp>
        <p:sp>
          <p:nvSpPr>
            <p:cNvPr id="171" name="テキスト ボックス 170"/>
            <p:cNvSpPr txBox="1"/>
            <p:nvPr/>
          </p:nvSpPr>
          <p:spPr>
            <a:xfrm>
              <a:off x="597899" y="6143222"/>
              <a:ext cx="1553350" cy="1585095"/>
            </a:xfrm>
            <a:prstGeom prst="rect">
              <a:avLst/>
            </a:prstGeom>
            <a:noFill/>
          </p:spPr>
          <p:txBody>
            <a:bodyPr wrap="square" rtlCol="0">
              <a:spAutoFit/>
            </a:bodyPr>
            <a:lstStyle/>
            <a:p>
              <a:r>
                <a:rPr kumimoji="1" lang="ja-JP" altLang="en-US" sz="1000" b="1" u="sng" dirty="0" smtClean="0">
                  <a:latin typeface="ＭＳ Ｐゴシック" panose="020B0600070205080204" pitchFamily="50" charset="-128"/>
                  <a:ea typeface="ＭＳ Ｐゴシック" panose="020B0600070205080204" pitchFamily="50" charset="-128"/>
                </a:rPr>
                <a:t>①資格検定取得の評価</a:t>
              </a:r>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□ｱｸﾞﾘﾏｲｽﾀｰ顕彰制度</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□農業技術・</a:t>
              </a:r>
              <a:r>
                <a:rPr kumimoji="1" lang="en-US" altLang="ja-JP" sz="1000" dirty="0" smtClean="0">
                  <a:latin typeface="ＭＳ Ｐゴシック" panose="020B0600070205080204" pitchFamily="50" charset="-128"/>
                  <a:ea typeface="ＭＳ Ｐゴシック" panose="020B0600070205080204" pitchFamily="50" charset="-128"/>
                </a:rPr>
                <a:t>FFJ</a:t>
              </a:r>
              <a:r>
                <a:rPr kumimoji="1" lang="ja-JP" altLang="en-US" sz="1000" dirty="0" smtClean="0">
                  <a:latin typeface="ＭＳ Ｐゴシック" panose="020B0600070205080204" pitchFamily="50" charset="-128"/>
                  <a:ea typeface="ＭＳ Ｐゴシック" panose="020B0600070205080204" pitchFamily="50" charset="-128"/>
                </a:rPr>
                <a:t>検定</a:t>
              </a:r>
              <a:endParaRPr kumimoji="1" lang="en-US" altLang="ja-JP" sz="1000" dirty="0">
                <a:latin typeface="ＭＳ Ｐゴシック" panose="020B0600070205080204" pitchFamily="50" charset="-128"/>
                <a:ea typeface="ＭＳ Ｐゴシック" panose="020B0600070205080204" pitchFamily="50" charset="-128"/>
              </a:endParaRPr>
            </a:p>
            <a:p>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b="1" u="sng" dirty="0" smtClean="0">
                  <a:latin typeface="ＭＳ Ｐゴシック" panose="020B0600070205080204" pitchFamily="50" charset="-128"/>
                  <a:ea typeface="ＭＳ Ｐゴシック" panose="020B0600070205080204" pitchFamily="50" charset="-128"/>
                </a:rPr>
                <a:t>②活動評価</a:t>
              </a:r>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□電子ﾎﾟｰﾄﾌｫﾘｵ</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□ｸﾞﾙｰﾌﾟﾜｰｸ</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□体験活動記録簿</a:t>
              </a:r>
              <a:endParaRPr kumimoji="1" lang="en-US" altLang="ja-JP" sz="1000" dirty="0">
                <a:latin typeface="ＭＳ Ｐゴシック" panose="020B0600070205080204" pitchFamily="50" charset="-128"/>
                <a:ea typeface="ＭＳ Ｐゴシック" panose="020B0600070205080204" pitchFamily="50" charset="-128"/>
              </a:endParaRPr>
            </a:p>
            <a:p>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b="1" u="sng" dirty="0" smtClean="0">
                  <a:latin typeface="ＭＳ Ｐゴシック" panose="020B0600070205080204" pitchFamily="50" charset="-128"/>
                  <a:ea typeface="ＭＳ Ｐゴシック" panose="020B0600070205080204" pitchFamily="50" charset="-128"/>
                </a:rPr>
                <a:t>③事業の評価</a:t>
              </a:r>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□生徒自己評価法</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□生徒相互評価法</a:t>
              </a:r>
              <a:endParaRPr kumimoji="1" lang="en-US" altLang="ja-JP" sz="1000" dirty="0" smtClean="0">
                <a:latin typeface="ＭＳ Ｐゴシック" panose="020B0600070205080204" pitchFamily="50" charset="-128"/>
                <a:ea typeface="ＭＳ Ｐゴシック" panose="020B0600070205080204" pitchFamily="50" charset="-128"/>
              </a:endParaRPr>
            </a:p>
            <a:p>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b="1" u="sng" dirty="0" smtClean="0">
                  <a:latin typeface="ＭＳ Ｐゴシック" panose="020B0600070205080204" pitchFamily="50" charset="-128"/>
                  <a:ea typeface="ＭＳ Ｐゴシック" panose="020B0600070205080204" pitchFamily="50" charset="-128"/>
                </a:rPr>
                <a:t>④外部評価</a:t>
              </a:r>
              <a:endParaRPr kumimoji="1" lang="en-US" altLang="ja-JP" sz="1000" b="1" u="sng"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□外部からの要請にも</a:t>
              </a:r>
              <a:endParaRPr kumimoji="1" lang="en-US" altLang="ja-JP" sz="1000" dirty="0" smtClean="0">
                <a:latin typeface="ＭＳ Ｐゴシック" panose="020B0600070205080204" pitchFamily="50" charset="-128"/>
                <a:ea typeface="ＭＳ Ｐゴシック" panose="020B0600070205080204" pitchFamily="50" charset="-128"/>
              </a:endParaRPr>
            </a:p>
            <a:p>
              <a:r>
                <a:rPr kumimoji="1" lang="ja-JP" altLang="en-US" sz="1000" dirty="0" smtClean="0">
                  <a:latin typeface="ＭＳ Ｐゴシック" panose="020B0600070205080204" pitchFamily="50" charset="-128"/>
                  <a:ea typeface="ＭＳ Ｐゴシック" panose="020B0600070205080204" pitchFamily="50" charset="-128"/>
                </a:rPr>
                <a:t>　　 と</a:t>
              </a:r>
              <a:r>
                <a:rPr kumimoji="1" lang="ja-JP" altLang="en-US" sz="1000" dirty="0" err="1" smtClean="0">
                  <a:latin typeface="ＭＳ Ｐゴシック" panose="020B0600070205080204" pitchFamily="50" charset="-128"/>
                  <a:ea typeface="ＭＳ Ｐゴシック" panose="020B0600070205080204" pitchFamily="50" charset="-128"/>
                </a:rPr>
                <a:t>づく</a:t>
              </a:r>
              <a:r>
                <a:rPr kumimoji="1" lang="ja-JP" altLang="en-US" sz="1000" dirty="0" smtClean="0">
                  <a:latin typeface="ＭＳ Ｐゴシック" panose="020B0600070205080204" pitchFamily="50" charset="-128"/>
                  <a:ea typeface="ＭＳ Ｐゴシック" panose="020B0600070205080204" pitchFamily="50" charset="-128"/>
                </a:rPr>
                <a:t>事業改善　等</a:t>
              </a:r>
              <a:endParaRPr kumimoji="1" lang="en-US" altLang="ja-JP" sz="1000" dirty="0" smtClean="0">
                <a:latin typeface="ＭＳ Ｐゴシック" panose="020B0600070205080204" pitchFamily="50" charset="-128"/>
                <a:ea typeface="ＭＳ Ｐゴシック" panose="020B0600070205080204" pitchFamily="50" charset="-128"/>
              </a:endParaRPr>
            </a:p>
          </p:txBody>
        </p:sp>
      </p:grpSp>
      <p:sp>
        <p:nvSpPr>
          <p:cNvPr id="174" name="正方形/長方形 173"/>
          <p:cNvSpPr/>
          <p:nvPr/>
        </p:nvSpPr>
        <p:spPr>
          <a:xfrm>
            <a:off x="3601002" y="2536856"/>
            <a:ext cx="3960000" cy="396000"/>
          </a:xfrm>
          <a:prstGeom prst="rect">
            <a:avLst/>
          </a:prstGeom>
          <a:gradFill flip="none" rotWithShape="1">
            <a:gsLst>
              <a:gs pos="0">
                <a:srgbClr val="00B0F0"/>
              </a:gs>
              <a:gs pos="50000">
                <a:srgbClr val="0070C0"/>
              </a:gs>
              <a:gs pos="100000">
                <a:srgbClr val="002060"/>
              </a:gs>
            </a:gsLst>
            <a:path path="circle">
              <a:fillToRect l="50000" t="50000" r="50000" b="50000"/>
            </a:path>
            <a:tileRect/>
          </a:gradFill>
          <a:ln>
            <a:solidFill>
              <a:srgbClr val="00B05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出雲農業創生会議</a:t>
            </a:r>
            <a:endParaRPr kumimoji="1" lang="ja-JP" altLang="en-US" sz="2000" b="1" i="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75" name="角丸四角形 174"/>
          <p:cNvSpPr/>
          <p:nvPr/>
        </p:nvSpPr>
        <p:spPr>
          <a:xfrm>
            <a:off x="265837" y="3804137"/>
            <a:ext cx="3456000" cy="1980000"/>
          </a:xfrm>
          <a:prstGeom prst="round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角丸四角形 175"/>
          <p:cNvSpPr/>
          <p:nvPr/>
        </p:nvSpPr>
        <p:spPr>
          <a:xfrm>
            <a:off x="3186497" y="6096745"/>
            <a:ext cx="4716000" cy="288000"/>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latin typeface="ＭＳ Ｐゴシック" panose="020B0600070205080204" pitchFamily="50" charset="-128"/>
                <a:ea typeface="ＭＳ Ｐゴシック" panose="020B0600070205080204" pitchFamily="50" charset="-128"/>
              </a:rPr>
              <a:t>出雲農林高校　地域との協働によるカリキュラム開発の研究</a:t>
            </a:r>
            <a:endParaRPr kumimoji="1" lang="ja-JP" altLang="en-US" sz="1400" b="1" i="1" dirty="0">
              <a:solidFill>
                <a:schemeClr val="tx1"/>
              </a:solidFill>
              <a:latin typeface="ＭＳ Ｐゴシック" panose="020B0600070205080204" pitchFamily="50" charset="-128"/>
              <a:ea typeface="ＭＳ Ｐゴシック" panose="020B0600070205080204" pitchFamily="50" charset="-128"/>
            </a:endParaRPr>
          </a:p>
        </p:txBody>
      </p:sp>
      <p:sp>
        <p:nvSpPr>
          <p:cNvPr id="177" name="角丸四角形 176"/>
          <p:cNvSpPr/>
          <p:nvPr/>
        </p:nvSpPr>
        <p:spPr>
          <a:xfrm>
            <a:off x="7278241" y="3804137"/>
            <a:ext cx="3456000" cy="1980000"/>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8" name="グループ化 177"/>
          <p:cNvGrpSpPr/>
          <p:nvPr/>
        </p:nvGrpSpPr>
        <p:grpSpPr>
          <a:xfrm>
            <a:off x="351419" y="3264996"/>
            <a:ext cx="3240000" cy="950514"/>
            <a:chOff x="630353" y="3115995"/>
            <a:chExt cx="3240000" cy="1078068"/>
          </a:xfrm>
        </p:grpSpPr>
        <p:sp>
          <p:nvSpPr>
            <p:cNvPr id="179" name="フローチャート: 磁気ディスク 178"/>
            <p:cNvSpPr/>
            <p:nvPr/>
          </p:nvSpPr>
          <p:spPr>
            <a:xfrm>
              <a:off x="630353" y="3366062"/>
              <a:ext cx="3240000" cy="828001"/>
            </a:xfrm>
            <a:prstGeom prst="flowChartMagneticDisk">
              <a:avLst/>
            </a:prstGeom>
            <a:gradFill flip="none" rotWithShape="1">
              <a:gsLst>
                <a:gs pos="0">
                  <a:srgbClr val="C00000">
                    <a:tint val="66000"/>
                    <a:satMod val="160000"/>
                  </a:srgbClr>
                </a:gs>
                <a:gs pos="88000">
                  <a:srgbClr val="C00000">
                    <a:tint val="44500"/>
                    <a:satMod val="160000"/>
                  </a:srgbClr>
                </a:gs>
                <a:gs pos="100000">
                  <a:srgbClr val="C00000">
                    <a:tint val="23500"/>
                    <a:satMod val="160000"/>
                  </a:srgb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正方形/長方形 179"/>
            <p:cNvSpPr/>
            <p:nvPr/>
          </p:nvSpPr>
          <p:spPr>
            <a:xfrm>
              <a:off x="937965" y="3701597"/>
              <a:ext cx="2556000" cy="367479"/>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出雲市</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81" name="テキスト ボックス 180"/>
            <p:cNvSpPr txBox="1"/>
            <p:nvPr/>
          </p:nvSpPr>
          <p:spPr>
            <a:xfrm>
              <a:off x="636755" y="3115995"/>
              <a:ext cx="3024000" cy="593433"/>
            </a:xfrm>
            <a:prstGeom prst="rect">
              <a:avLst/>
            </a:prstGeom>
            <a:solidFill>
              <a:schemeClr val="bg1"/>
            </a:solidFill>
            <a:ln>
              <a:noFill/>
            </a:ln>
            <a:effectLst>
              <a:softEdge rad="1270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出雲の魅力を発信する出雲人の育成</a:t>
              </a:r>
              <a:endParaRPr kumimoji="1" lang="en-US" altLang="ja-JP"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en-US" altLang="ja-JP" sz="1400" dirty="0" smtClean="0">
                  <a:latin typeface="ＭＳ Ｐゴシック" panose="020B0600070205080204" pitchFamily="50" charset="-128"/>
                  <a:ea typeface="ＭＳ Ｐゴシック" panose="020B0600070205080204" pitchFamily="50" charset="-128"/>
                </a:rPr>
                <a:t>【</a:t>
              </a:r>
              <a:r>
                <a:rPr kumimoji="1" lang="ja-JP" altLang="en-US" sz="1400" dirty="0" smtClean="0">
                  <a:latin typeface="ＭＳ Ｐゴシック" panose="020B0600070205080204" pitchFamily="50" charset="-128"/>
                  <a:ea typeface="ＭＳ Ｐゴシック" panose="020B0600070205080204" pitchFamily="50" charset="-128"/>
                </a:rPr>
                <a:t>未来の出雲市ｱﾝﾊﾞｻﾀﾞｰ</a:t>
              </a:r>
              <a:r>
                <a:rPr kumimoji="1" lang="en-US" altLang="ja-JP" sz="1400" dirty="0" smtClean="0">
                  <a:latin typeface="ＭＳ Ｐゴシック" panose="020B0600070205080204" pitchFamily="50" charset="-128"/>
                  <a:ea typeface="ＭＳ Ｐゴシック" panose="020B0600070205080204" pitchFamily="50" charset="-128"/>
                </a:rPr>
                <a:t>】</a:t>
              </a:r>
              <a:endParaRPr kumimoji="1" lang="ja-JP" altLang="en-US" sz="1400" dirty="0">
                <a:latin typeface="ＭＳ Ｐゴシック" panose="020B0600070205080204" pitchFamily="50" charset="-128"/>
                <a:ea typeface="ＭＳ Ｐゴシック" panose="020B0600070205080204" pitchFamily="50" charset="-128"/>
              </a:endParaRPr>
            </a:p>
          </p:txBody>
        </p:sp>
      </p:grpSp>
      <p:sp>
        <p:nvSpPr>
          <p:cNvPr id="182" name="左右矢印 181"/>
          <p:cNvSpPr/>
          <p:nvPr/>
        </p:nvSpPr>
        <p:spPr>
          <a:xfrm rot="5400000" flipH="1">
            <a:off x="5269595" y="2986719"/>
            <a:ext cx="576000" cy="468000"/>
          </a:xfrm>
          <a:prstGeom prst="leftRightArrow">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3" name="グループ化 182"/>
          <p:cNvGrpSpPr/>
          <p:nvPr/>
        </p:nvGrpSpPr>
        <p:grpSpPr>
          <a:xfrm>
            <a:off x="3875716" y="3258617"/>
            <a:ext cx="3240000" cy="957184"/>
            <a:chOff x="3875716" y="2753619"/>
            <a:chExt cx="3240000" cy="957184"/>
          </a:xfrm>
        </p:grpSpPr>
        <p:sp>
          <p:nvSpPr>
            <p:cNvPr id="184" name="フローチャート: 磁気ディスク 183"/>
            <p:cNvSpPr/>
            <p:nvPr/>
          </p:nvSpPr>
          <p:spPr>
            <a:xfrm>
              <a:off x="3875716" y="2992511"/>
              <a:ext cx="3240000" cy="718292"/>
            </a:xfrm>
            <a:prstGeom prst="flowChartMagneticDisk">
              <a:avLst/>
            </a:prstGeom>
            <a:gradFill flip="none" rotWithShape="1">
              <a:gsLst>
                <a:gs pos="17000">
                  <a:srgbClr val="00B050"/>
                </a:gs>
                <a:gs pos="79000">
                  <a:srgbClr val="00B050">
                    <a:tint val="44500"/>
                    <a:satMod val="160000"/>
                  </a:srgbClr>
                </a:gs>
                <a:gs pos="100000">
                  <a:srgbClr val="00B050">
                    <a:tint val="23500"/>
                    <a:satMod val="160000"/>
                  </a:srgb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p:cNvSpPr/>
            <p:nvPr/>
          </p:nvSpPr>
          <p:spPr>
            <a:xfrm>
              <a:off x="4200996" y="3285323"/>
              <a:ext cx="2628000" cy="324000"/>
            </a:xfrm>
            <a:prstGeom prst="rect">
              <a:avLst/>
            </a:prstGeom>
            <a:gradFill flip="none" rotWithShape="1">
              <a:gsLst>
                <a:gs pos="0">
                  <a:srgbClr val="44D11D">
                    <a:shade val="30000"/>
                    <a:satMod val="115000"/>
                  </a:srgbClr>
                </a:gs>
                <a:gs pos="50000">
                  <a:srgbClr val="44D11D">
                    <a:shade val="67500"/>
                    <a:satMod val="115000"/>
                  </a:srgbClr>
                </a:gs>
                <a:gs pos="100000">
                  <a:srgbClr val="44D11D">
                    <a:shade val="100000"/>
                    <a:satMod val="115000"/>
                  </a:srgbClr>
                </a:gs>
              </a:gsLst>
              <a:path path="circle">
                <a:fillToRect l="50000" t="50000" r="50000" b="50000"/>
              </a:path>
              <a:tileRect/>
            </a:gra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出雲農林高等学校</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86" name="テキスト ボックス 185"/>
            <p:cNvSpPr txBox="1"/>
            <p:nvPr/>
          </p:nvSpPr>
          <p:spPr>
            <a:xfrm>
              <a:off x="4065649" y="2753619"/>
              <a:ext cx="3024000" cy="523220"/>
            </a:xfrm>
            <a:prstGeom prst="rect">
              <a:avLst/>
            </a:prstGeom>
            <a:solidFill>
              <a:schemeClr val="bg1"/>
            </a:solidFill>
            <a:ln>
              <a:solidFill>
                <a:schemeClr val="tx1"/>
              </a:solidFill>
            </a:ln>
            <a:effectLst>
              <a:softEdge rad="1270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出雲を牽引する担い手の育成</a:t>
              </a:r>
              <a:endParaRPr kumimoji="1" lang="en-US" altLang="ja-JP"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en-US" altLang="ja-JP" sz="1400" dirty="0" smtClean="0">
                  <a:latin typeface="ＭＳ Ｐゴシック" panose="020B0600070205080204" pitchFamily="50" charset="-128"/>
                  <a:ea typeface="ＭＳ Ｐゴシック" panose="020B0600070205080204" pitchFamily="50" charset="-128"/>
                </a:rPr>
                <a:t>【</a:t>
              </a:r>
              <a:r>
                <a:rPr kumimoji="1" lang="ja-JP" altLang="en-US" sz="1400" dirty="0" smtClean="0">
                  <a:latin typeface="ＭＳ Ｐゴシック" panose="020B0600070205080204" pitchFamily="50" charset="-128"/>
                  <a:ea typeface="ＭＳ Ｐゴシック" panose="020B0600070205080204" pitchFamily="50" charset="-128"/>
                </a:rPr>
                <a:t>明日の出雲を担う農業ﾘｰﾀﾞｰ</a:t>
              </a:r>
              <a:r>
                <a:rPr kumimoji="1" lang="en-US" altLang="ja-JP" sz="1400" dirty="0" smtClean="0">
                  <a:latin typeface="ＭＳ Ｐゴシック" panose="020B0600070205080204" pitchFamily="50" charset="-128"/>
                  <a:ea typeface="ＭＳ Ｐゴシック" panose="020B0600070205080204" pitchFamily="50" charset="-128"/>
                </a:rPr>
                <a:t>】</a:t>
              </a:r>
            </a:p>
          </p:txBody>
        </p:sp>
      </p:grpSp>
      <p:grpSp>
        <p:nvGrpSpPr>
          <p:cNvPr id="187" name="グループ化 186"/>
          <p:cNvGrpSpPr/>
          <p:nvPr/>
        </p:nvGrpSpPr>
        <p:grpSpPr>
          <a:xfrm>
            <a:off x="7403502" y="3234934"/>
            <a:ext cx="3240000" cy="971169"/>
            <a:chOff x="6876457" y="4267436"/>
            <a:chExt cx="3240000" cy="1119469"/>
          </a:xfrm>
        </p:grpSpPr>
        <p:sp>
          <p:nvSpPr>
            <p:cNvPr id="188" name="フローチャート: 磁気ディスク 187"/>
            <p:cNvSpPr/>
            <p:nvPr/>
          </p:nvSpPr>
          <p:spPr>
            <a:xfrm>
              <a:off x="6876457" y="4558905"/>
              <a:ext cx="3240000" cy="828000"/>
            </a:xfrm>
            <a:prstGeom prst="flowChartMagneticDisk">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p:nvSpPr>
          <p:spPr>
            <a:xfrm>
              <a:off x="7310398" y="4896443"/>
              <a:ext cx="2556000" cy="37347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中核パートナー組織</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90" name="テキスト ボックス 189"/>
            <p:cNvSpPr txBox="1"/>
            <p:nvPr/>
          </p:nvSpPr>
          <p:spPr>
            <a:xfrm>
              <a:off x="7086951" y="4267436"/>
              <a:ext cx="3024000" cy="603117"/>
            </a:xfrm>
            <a:prstGeom prst="rect">
              <a:avLst/>
            </a:prstGeom>
            <a:solidFill>
              <a:schemeClr val="bg1"/>
            </a:solidFill>
            <a:ln>
              <a:solidFill>
                <a:schemeClr val="tx1"/>
              </a:solidFill>
            </a:ln>
            <a:effectLst>
              <a:softEdge rad="1270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出雲を愛する農業人の育成</a:t>
              </a:r>
              <a:endParaRPr kumimoji="1" lang="en-US" altLang="ja-JP"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en-US" altLang="ja-JP" sz="1400" dirty="0" smtClean="0">
                  <a:latin typeface="ＭＳ Ｐゴシック" panose="020B0600070205080204" pitchFamily="50" charset="-128"/>
                  <a:ea typeface="ＭＳ Ｐゴシック" panose="020B0600070205080204" pitchFamily="50" charset="-128"/>
                </a:rPr>
                <a:t>【JA</a:t>
              </a:r>
              <a:r>
                <a:rPr kumimoji="1" lang="ja-JP" altLang="en-US" sz="1400" dirty="0" smtClean="0">
                  <a:latin typeface="ＭＳ Ｐゴシック" panose="020B0600070205080204" pitchFamily="50" charset="-128"/>
                  <a:ea typeface="ＭＳ Ｐゴシック" panose="020B0600070205080204" pitchFamily="50" charset="-128"/>
                </a:rPr>
                <a:t>しまね出雲地区本部 等</a:t>
              </a:r>
              <a:r>
                <a:rPr kumimoji="1" lang="en-US" altLang="ja-JP" sz="1400" dirty="0" smtClean="0">
                  <a:latin typeface="ＭＳ Ｐゴシック" panose="020B0600070205080204" pitchFamily="50" charset="-128"/>
                  <a:ea typeface="ＭＳ Ｐゴシック" panose="020B0600070205080204" pitchFamily="50" charset="-128"/>
                </a:rPr>
                <a:t>】</a:t>
              </a:r>
              <a:endParaRPr kumimoji="1" lang="ja-JP" altLang="en-US" sz="1400" dirty="0">
                <a:latin typeface="ＭＳ Ｐゴシック" panose="020B0600070205080204" pitchFamily="50" charset="-128"/>
                <a:ea typeface="ＭＳ Ｐゴシック" panose="020B0600070205080204" pitchFamily="50" charset="-128"/>
              </a:endParaRPr>
            </a:p>
          </p:txBody>
        </p:sp>
      </p:grpSp>
      <p:sp>
        <p:nvSpPr>
          <p:cNvPr id="224" name="二方向矢印 223"/>
          <p:cNvSpPr/>
          <p:nvPr/>
        </p:nvSpPr>
        <p:spPr>
          <a:xfrm rot="10800000">
            <a:off x="1622991" y="2404810"/>
            <a:ext cx="1584000" cy="936000"/>
          </a:xfrm>
          <a:prstGeom prst="leftUpArrow">
            <a:avLst>
              <a:gd name="adj1" fmla="val 35813"/>
              <a:gd name="adj2" fmla="val 25000"/>
              <a:gd name="adj3" fmla="val 28244"/>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1" name="グループ化 190"/>
          <p:cNvGrpSpPr/>
          <p:nvPr/>
        </p:nvGrpSpPr>
        <p:grpSpPr>
          <a:xfrm>
            <a:off x="332411" y="4474966"/>
            <a:ext cx="3240000" cy="714503"/>
            <a:chOff x="332411" y="3760862"/>
            <a:chExt cx="3240000" cy="714503"/>
          </a:xfrm>
          <a:effectLst>
            <a:outerShdw blurRad="50800" dist="38100" dir="5400000" algn="t" rotWithShape="0">
              <a:prstClr val="black">
                <a:alpha val="40000"/>
              </a:prstClr>
            </a:outerShdw>
          </a:effectLst>
        </p:grpSpPr>
        <p:sp>
          <p:nvSpPr>
            <p:cNvPr id="192" name="正方形/長方形 191"/>
            <p:cNvSpPr/>
            <p:nvPr/>
          </p:nvSpPr>
          <p:spPr>
            <a:xfrm>
              <a:off x="332411" y="3760862"/>
              <a:ext cx="3240000" cy="714503"/>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テキスト ボックス 192"/>
            <p:cNvSpPr txBox="1"/>
            <p:nvPr/>
          </p:nvSpPr>
          <p:spPr>
            <a:xfrm>
              <a:off x="376710" y="3786259"/>
              <a:ext cx="3132000" cy="600164"/>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生徒が持続</a:t>
              </a:r>
              <a:r>
                <a:rPr kumimoji="1" lang="ja-JP" altLang="en-US" sz="1100" dirty="0">
                  <a:latin typeface="ＭＳ Ｐゴシック" panose="020B0600070205080204" pitchFamily="50" charset="-128"/>
                  <a:ea typeface="ＭＳ Ｐゴシック" panose="020B0600070205080204" pitchFamily="50" charset="-128"/>
                </a:rPr>
                <a:t>可能</a:t>
              </a:r>
              <a:r>
                <a:rPr kumimoji="1" lang="ja-JP" altLang="en-US" sz="1100" dirty="0" smtClean="0">
                  <a:latin typeface="ＭＳ Ｐゴシック" panose="020B0600070205080204" pitchFamily="50" charset="-128"/>
                  <a:ea typeface="ＭＳ Ｐゴシック" panose="020B0600070205080204" pitchFamily="50" charset="-128"/>
                </a:rPr>
                <a:t>な農業を学び、地域資源を再発見し市民に発信できる</a:t>
              </a:r>
              <a:r>
                <a:rPr kumimoji="1" lang="ja-JP" altLang="en-US" sz="1100" dirty="0">
                  <a:latin typeface="ＭＳ Ｐゴシック" panose="020B0600070205080204" pitchFamily="50" charset="-128"/>
                  <a:ea typeface="ＭＳ Ｐゴシック" panose="020B0600070205080204" pitchFamily="50" charset="-128"/>
                </a:rPr>
                <a:t>力</a:t>
              </a:r>
              <a:r>
                <a:rPr kumimoji="1" lang="ja-JP" altLang="en-US" sz="1100" dirty="0" smtClean="0">
                  <a:latin typeface="ＭＳ Ｐゴシック" panose="020B0600070205080204" pitchFamily="50" charset="-128"/>
                  <a:ea typeface="ＭＳ Ｐゴシック" panose="020B0600070205080204" pitchFamily="50" charset="-128"/>
                </a:rPr>
                <a:t>を養い、学校と協働して出雲を愛する農業人材の育成に取り組む。</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nvGrpSpPr>
          <p:cNvPr id="194" name="グループ化 193"/>
          <p:cNvGrpSpPr/>
          <p:nvPr/>
        </p:nvGrpSpPr>
        <p:grpSpPr>
          <a:xfrm>
            <a:off x="7406864" y="4437597"/>
            <a:ext cx="3240000" cy="714503"/>
            <a:chOff x="7406864" y="3752521"/>
            <a:chExt cx="3240000" cy="714503"/>
          </a:xfrm>
          <a:effectLst>
            <a:outerShdw blurRad="50800" dist="38100" dir="5400000" algn="t" rotWithShape="0">
              <a:prstClr val="black">
                <a:alpha val="40000"/>
              </a:prstClr>
            </a:outerShdw>
          </a:effectLst>
        </p:grpSpPr>
        <p:sp>
          <p:nvSpPr>
            <p:cNvPr id="195" name="正方形/長方形 194"/>
            <p:cNvSpPr/>
            <p:nvPr/>
          </p:nvSpPr>
          <p:spPr>
            <a:xfrm>
              <a:off x="7406864" y="3752521"/>
              <a:ext cx="3240000" cy="714503"/>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テキスト ボックス 195"/>
            <p:cNvSpPr txBox="1"/>
            <p:nvPr/>
          </p:nvSpPr>
          <p:spPr>
            <a:xfrm>
              <a:off x="7466332" y="3780610"/>
              <a:ext cx="3132000" cy="600164"/>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各科と地域による出雲資源を活用した課題</a:t>
              </a:r>
              <a:r>
                <a:rPr kumimoji="1" lang="ja-JP" altLang="en-US" sz="1100" dirty="0">
                  <a:latin typeface="ＭＳ Ｐゴシック" panose="020B0600070205080204" pitchFamily="50" charset="-128"/>
                  <a:ea typeface="ＭＳ Ｐゴシック" panose="020B0600070205080204" pitchFamily="50" charset="-128"/>
                </a:rPr>
                <a:t>研究</a:t>
              </a:r>
              <a:r>
                <a:rPr kumimoji="1" lang="ja-JP" altLang="en-US" sz="1100" dirty="0" smtClean="0">
                  <a:latin typeface="ＭＳ Ｐゴシック" panose="020B0600070205080204" pitchFamily="50" charset="-128"/>
                  <a:ea typeface="ＭＳ Ｐゴシック" panose="020B0600070205080204" pitchFamily="50" charset="-128"/>
                </a:rPr>
                <a:t>を推進し、新出雲ブランドの確立等、地域農業の活性化につなげ、出雲創生に向け主体的</a:t>
              </a:r>
              <a:r>
                <a:rPr kumimoji="1" lang="ja-JP" altLang="en-US" sz="1100" smtClean="0">
                  <a:latin typeface="ＭＳ Ｐゴシック" panose="020B0600070205080204" pitchFamily="50" charset="-128"/>
                  <a:ea typeface="ＭＳ Ｐゴシック" panose="020B0600070205080204" pitchFamily="50" charset="-128"/>
                </a:rPr>
                <a:t>に取り組む</a:t>
              </a:r>
              <a:r>
                <a:rPr kumimoji="1" lang="ja-JP" altLang="en-US" sz="1100" dirty="0" smtClean="0">
                  <a:latin typeface="ＭＳ Ｐゴシック" panose="020B0600070205080204" pitchFamily="50" charset="-128"/>
                  <a:ea typeface="ＭＳ Ｐゴシック" panose="020B0600070205080204" pitchFamily="50" charset="-128"/>
                </a:rPr>
                <a:t>。</a:t>
              </a:r>
              <a:endParaRPr kumimoji="1" lang="ja-JP" altLang="en-US" sz="1100" dirty="0">
                <a:latin typeface="ＭＳ Ｐゴシック" panose="020B0600070205080204" pitchFamily="50" charset="-128"/>
                <a:ea typeface="ＭＳ Ｐゴシック" panose="020B0600070205080204" pitchFamily="50" charset="-128"/>
              </a:endParaRPr>
            </a:p>
          </p:txBody>
        </p:sp>
      </p:grpSp>
      <p:sp>
        <p:nvSpPr>
          <p:cNvPr id="197" name="テキスト ボックス 196"/>
          <p:cNvSpPr txBox="1"/>
          <p:nvPr/>
        </p:nvSpPr>
        <p:spPr>
          <a:xfrm>
            <a:off x="311787" y="4233126"/>
            <a:ext cx="2664178" cy="276999"/>
          </a:xfrm>
          <a:prstGeom prst="rect">
            <a:avLst/>
          </a:prstGeom>
          <a:solidFill>
            <a:schemeClr val="bg1"/>
          </a:solidFill>
          <a:effectLst>
            <a:softEdge rad="63500"/>
          </a:effectLst>
        </p:spPr>
        <p:txBody>
          <a:bodyPr wrap="square" rtlCol="0">
            <a:spAutoFit/>
          </a:bodyPr>
          <a:lstStyle/>
          <a:p>
            <a:r>
              <a:rPr kumimoji="1" lang="ja-JP" altLang="en-US" sz="1200" dirty="0" smtClean="0">
                <a:ln w="0">
                  <a:solidFill>
                    <a:sysClr val="windowText" lastClr="000000"/>
                  </a:solidFill>
                </a:ln>
                <a:latin typeface="ＭＳ Ｐゴシック" panose="020B0600070205080204" pitchFamily="50" charset="-128"/>
                <a:ea typeface="ＭＳ Ｐゴシック" panose="020B0600070205080204" pitchFamily="50" charset="-128"/>
              </a:rPr>
              <a:t>出雲農業人材育成ﾌﾟﾛｸﾞﾗﾑの推進</a:t>
            </a:r>
            <a:endParaRPr kumimoji="1" lang="ja-JP" altLang="en-US" sz="1200" dirty="0">
              <a:ln w="0">
                <a:solidFill>
                  <a:sysClr val="windowText" lastClr="000000"/>
                </a:solidFill>
              </a:ln>
              <a:latin typeface="ＭＳ Ｐゴシック" panose="020B0600070205080204" pitchFamily="50" charset="-128"/>
              <a:ea typeface="ＭＳ Ｐゴシック" panose="020B0600070205080204" pitchFamily="50" charset="-128"/>
            </a:endParaRPr>
          </a:p>
        </p:txBody>
      </p:sp>
      <p:sp>
        <p:nvSpPr>
          <p:cNvPr id="198" name="テキスト ボックス 197"/>
          <p:cNvSpPr txBox="1"/>
          <p:nvPr/>
        </p:nvSpPr>
        <p:spPr>
          <a:xfrm>
            <a:off x="7399316" y="4197232"/>
            <a:ext cx="2664178" cy="276999"/>
          </a:xfrm>
          <a:prstGeom prst="rect">
            <a:avLst/>
          </a:prstGeom>
          <a:solidFill>
            <a:schemeClr val="bg1"/>
          </a:solidFill>
          <a:effectLst>
            <a:softEdge rad="63500"/>
          </a:effectLst>
        </p:spPr>
        <p:txBody>
          <a:bodyPr wrap="square" rtlCol="0">
            <a:spAutoFit/>
          </a:bodyPr>
          <a:lstStyle/>
          <a:p>
            <a:r>
              <a:rPr kumimoji="1" lang="ja-JP" altLang="en-US" sz="1200" dirty="0" smtClean="0">
                <a:ln w="0">
                  <a:solidFill>
                    <a:sysClr val="windowText" lastClr="000000"/>
                  </a:solidFill>
                </a:ln>
                <a:latin typeface="ＭＳ Ｐゴシック" panose="020B0600070205080204" pitchFamily="50" charset="-128"/>
                <a:ea typeface="ＭＳ Ｐゴシック" panose="020B0600070205080204" pitchFamily="50" charset="-128"/>
              </a:rPr>
              <a:t>出雲縁つなぎﾌﾟﾛｼﾞｪｸﾄ学習の推進</a:t>
            </a:r>
            <a:endParaRPr kumimoji="1" lang="ja-JP" altLang="en-US" sz="1200" dirty="0">
              <a:ln w="0">
                <a:solidFill>
                  <a:sysClr val="windowText" lastClr="000000"/>
                </a:solidFill>
              </a:ln>
              <a:latin typeface="ＭＳ Ｐゴシック" panose="020B0600070205080204" pitchFamily="50" charset="-128"/>
              <a:ea typeface="ＭＳ Ｐゴシック" panose="020B0600070205080204" pitchFamily="50" charset="-128"/>
            </a:endParaRPr>
          </a:p>
        </p:txBody>
      </p:sp>
      <p:sp>
        <p:nvSpPr>
          <p:cNvPr id="199" name="角丸四角形 198"/>
          <p:cNvSpPr/>
          <p:nvPr/>
        </p:nvSpPr>
        <p:spPr>
          <a:xfrm>
            <a:off x="603548" y="5225052"/>
            <a:ext cx="2894087" cy="648000"/>
          </a:xfrm>
          <a:prstGeom prst="roundRect">
            <a:avLst/>
          </a:prstGeom>
          <a:solidFill>
            <a:schemeClr val="bg1"/>
          </a:solidFill>
          <a:ln w="38100">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0" name="グループ化 199"/>
          <p:cNvGrpSpPr/>
          <p:nvPr/>
        </p:nvGrpSpPr>
        <p:grpSpPr>
          <a:xfrm>
            <a:off x="2501504" y="5173265"/>
            <a:ext cx="2058018" cy="720000"/>
            <a:chOff x="3519394" y="6349243"/>
            <a:chExt cx="2304000" cy="936000"/>
          </a:xfrm>
        </p:grpSpPr>
        <p:sp>
          <p:nvSpPr>
            <p:cNvPr id="201" name="楕円 200"/>
            <p:cNvSpPr/>
            <p:nvPr/>
          </p:nvSpPr>
          <p:spPr>
            <a:xfrm>
              <a:off x="3519394" y="6349243"/>
              <a:ext cx="2304000" cy="9360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楕円 201"/>
            <p:cNvSpPr/>
            <p:nvPr/>
          </p:nvSpPr>
          <p:spPr>
            <a:xfrm>
              <a:off x="3691707" y="6428119"/>
              <a:ext cx="1944001" cy="755999"/>
            </a:xfrm>
            <a:prstGeom prst="ellipse">
              <a:avLst/>
            </a:prstGeom>
            <a:solidFill>
              <a:schemeClr val="bg1"/>
            </a:solidFill>
            <a:ln w="57150" cmpd="tri">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縁結び</a:t>
              </a:r>
              <a:endParaRPr kumimoji="1" lang="en-US" altLang="ja-JP"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ja-JP" altLang="en-US" sz="14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ｺｰﾃﾞｨﾈｰﾀｰ</a:t>
              </a:r>
              <a:endParaRPr kumimoji="1" lang="en-US" altLang="ja-JP" sz="14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
        <p:nvSpPr>
          <p:cNvPr id="203" name="テキスト ボックス 202"/>
          <p:cNvSpPr txBox="1"/>
          <p:nvPr/>
        </p:nvSpPr>
        <p:spPr>
          <a:xfrm>
            <a:off x="599522" y="5204291"/>
            <a:ext cx="2122331" cy="646331"/>
          </a:xfrm>
          <a:prstGeom prst="rect">
            <a:avLst/>
          </a:prstGeom>
          <a:noFill/>
        </p:spPr>
        <p:txBody>
          <a:bodyPr wrap="square" rtlCol="0">
            <a:spAutoFit/>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ふるさとへの興味・関心・</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貢献意欲の醸成</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en-US" altLang="ja-JP"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カリキュラム開発専門家</a:t>
            </a:r>
            <a:r>
              <a:rPr kumimoji="1" lang="en-US" altLang="ja-JP"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200" i="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nvGrpSpPr>
          <p:cNvPr id="204" name="グループ化 203"/>
          <p:cNvGrpSpPr/>
          <p:nvPr/>
        </p:nvGrpSpPr>
        <p:grpSpPr>
          <a:xfrm>
            <a:off x="6553859" y="5147275"/>
            <a:ext cx="4077659" cy="720004"/>
            <a:chOff x="159971" y="8633440"/>
            <a:chExt cx="4287134" cy="867873"/>
          </a:xfrm>
        </p:grpSpPr>
        <p:sp>
          <p:nvSpPr>
            <p:cNvPr id="205" name="角丸四角形 204"/>
            <p:cNvSpPr/>
            <p:nvPr/>
          </p:nvSpPr>
          <p:spPr>
            <a:xfrm>
              <a:off x="1052284" y="8708666"/>
              <a:ext cx="3330745" cy="781086"/>
            </a:xfrm>
            <a:prstGeom prst="roundRect">
              <a:avLst/>
            </a:prstGeom>
            <a:solidFill>
              <a:schemeClr val="bg1"/>
            </a:solidFill>
            <a:ln w="38100">
              <a:solidFill>
                <a:srgbClr val="FFC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6" name="グループ化 205"/>
            <p:cNvGrpSpPr/>
            <p:nvPr/>
          </p:nvGrpSpPr>
          <p:grpSpPr>
            <a:xfrm>
              <a:off x="159971" y="8633440"/>
              <a:ext cx="2340000" cy="867873"/>
              <a:chOff x="6397911" y="6401185"/>
              <a:chExt cx="2340000" cy="936001"/>
            </a:xfrm>
          </p:grpSpPr>
          <p:sp>
            <p:nvSpPr>
              <p:cNvPr id="208" name="楕円 207"/>
              <p:cNvSpPr/>
              <p:nvPr/>
            </p:nvSpPr>
            <p:spPr>
              <a:xfrm>
                <a:off x="6397911" y="6401185"/>
                <a:ext cx="2340000" cy="936001"/>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85000"/>
                      <a:lumOff val="15000"/>
                    </a:schemeClr>
                  </a:solidFill>
                </a:endParaRPr>
              </a:p>
            </p:txBody>
          </p:sp>
          <p:sp>
            <p:nvSpPr>
              <p:cNvPr id="209" name="楕円 208"/>
              <p:cNvSpPr/>
              <p:nvPr/>
            </p:nvSpPr>
            <p:spPr>
              <a:xfrm>
                <a:off x="6596755" y="6505689"/>
                <a:ext cx="1980000" cy="755999"/>
              </a:xfrm>
              <a:prstGeom prst="ellipse">
                <a:avLst/>
              </a:prstGeom>
              <a:solidFill>
                <a:schemeClr val="bg1"/>
              </a:solidFill>
              <a:ln w="57150" cmpd="tri">
                <a:solidFill>
                  <a:srgbClr val="FF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縁つなぎ</a:t>
                </a:r>
                <a:endParaRPr kumimoji="1" lang="en-US" altLang="ja-JP"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ja-JP" altLang="en-US" sz="14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ｺｰﾃﾞｨﾈｰﾀｰ</a:t>
                </a:r>
                <a:endParaRPr kumimoji="1" lang="en-US" altLang="ja-JP" sz="14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
          <p:nvSpPr>
            <p:cNvPr id="207" name="テキスト ボックス 206"/>
            <p:cNvSpPr txBox="1"/>
            <p:nvPr/>
          </p:nvSpPr>
          <p:spPr>
            <a:xfrm>
              <a:off x="2251840" y="8697714"/>
              <a:ext cx="2195265" cy="779070"/>
            </a:xfrm>
            <a:prstGeom prst="rect">
              <a:avLst/>
            </a:prstGeom>
            <a:noFill/>
          </p:spPr>
          <p:txBody>
            <a:bodyPr wrap="square" rtlCol="0">
              <a:spAutoFit/>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地域課題を解決する</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実践力の育成</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en-US" altLang="ja-JP"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地域協働学習実施支援員</a:t>
              </a:r>
              <a:r>
                <a:rPr kumimoji="1" lang="en-US" altLang="ja-JP" sz="1200" i="1"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p>
          </p:txBody>
        </p:sp>
      </p:grpSp>
      <p:sp>
        <p:nvSpPr>
          <p:cNvPr id="216" name="左矢印 215"/>
          <p:cNvSpPr/>
          <p:nvPr/>
        </p:nvSpPr>
        <p:spPr>
          <a:xfrm rot="1500000">
            <a:off x="4008969" y="5464247"/>
            <a:ext cx="360000" cy="396000"/>
          </a:xfrm>
          <a:prstGeom prst="leftArrow">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左矢印 216"/>
          <p:cNvSpPr/>
          <p:nvPr/>
        </p:nvSpPr>
        <p:spPr>
          <a:xfrm rot="20100000" flipH="1">
            <a:off x="6684291" y="5465219"/>
            <a:ext cx="360000" cy="396000"/>
          </a:xfrm>
          <a:prstGeom prst="leftArrow">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角丸四角形 217"/>
          <p:cNvSpPr/>
          <p:nvPr/>
        </p:nvSpPr>
        <p:spPr>
          <a:xfrm>
            <a:off x="4696648" y="5431713"/>
            <a:ext cx="1620000" cy="216000"/>
          </a:xfrm>
          <a:prstGeom prst="roundRect">
            <a:avLst/>
          </a:prstGeom>
          <a:solidFill>
            <a:schemeClr val="bg1"/>
          </a:solidFill>
          <a:ln w="38100" cmpd="dbl">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研究開発推進委員会</a:t>
            </a:r>
            <a:endParaRPr kumimoji="1" lang="ja-JP" altLang="en-US" sz="11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19" name="左矢印 218"/>
          <p:cNvSpPr/>
          <p:nvPr/>
        </p:nvSpPr>
        <p:spPr>
          <a:xfrm rot="16200000">
            <a:off x="5394658" y="5246431"/>
            <a:ext cx="216000" cy="252000"/>
          </a:xfrm>
          <a:prstGeom prst="lef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角丸四角形 219"/>
          <p:cNvSpPr/>
          <p:nvPr/>
        </p:nvSpPr>
        <p:spPr>
          <a:xfrm>
            <a:off x="4698152" y="5088387"/>
            <a:ext cx="1620000" cy="216000"/>
          </a:xfrm>
          <a:prstGeom prst="roundRect">
            <a:avLst/>
          </a:prstGeom>
          <a:solidFill>
            <a:schemeClr val="bg1"/>
          </a:solidFill>
          <a:ln w="38100" cmpd="dbl">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研究推進本部</a:t>
            </a:r>
            <a:endParaRPr kumimoji="1" lang="ja-JP" altLang="en-US" sz="11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nvGrpSpPr>
          <p:cNvPr id="221" name="グループ化 220"/>
          <p:cNvGrpSpPr/>
          <p:nvPr/>
        </p:nvGrpSpPr>
        <p:grpSpPr>
          <a:xfrm>
            <a:off x="3880983" y="4325211"/>
            <a:ext cx="3240000" cy="714503"/>
            <a:chOff x="7406864" y="3752521"/>
            <a:chExt cx="3240000" cy="714503"/>
          </a:xfrm>
          <a:effectLst>
            <a:outerShdw blurRad="50800" dist="38100" dir="5400000" algn="t" rotWithShape="0">
              <a:prstClr val="black">
                <a:alpha val="40000"/>
              </a:prstClr>
            </a:outerShdw>
          </a:effectLst>
        </p:grpSpPr>
        <p:sp>
          <p:nvSpPr>
            <p:cNvPr id="222" name="正方形/長方形 221"/>
            <p:cNvSpPr/>
            <p:nvPr/>
          </p:nvSpPr>
          <p:spPr>
            <a:xfrm>
              <a:off x="7406864" y="3752521"/>
              <a:ext cx="3240000" cy="714503"/>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テキスト ボックス 222"/>
            <p:cNvSpPr txBox="1"/>
            <p:nvPr/>
          </p:nvSpPr>
          <p:spPr>
            <a:xfrm>
              <a:off x="7466332" y="3780610"/>
              <a:ext cx="3132000" cy="600164"/>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出雲市及び中核パートナー組織との協働活動を企画し、主体的に出雲市の農業振興に貢献できる農業人材の育成に取り組む。</a:t>
              </a:r>
              <a:endParaRPr kumimoji="1" lang="ja-JP" altLang="en-US" sz="1100" dirty="0">
                <a:latin typeface="ＭＳ Ｐゴシック" panose="020B0600070205080204" pitchFamily="50" charset="-128"/>
                <a:ea typeface="ＭＳ Ｐゴシック" panose="020B0600070205080204" pitchFamily="50" charset="-128"/>
              </a:endParaRPr>
            </a:p>
          </p:txBody>
        </p:sp>
      </p:grpSp>
      <p:sp>
        <p:nvSpPr>
          <p:cNvPr id="232" name="正方形/長方形 231"/>
          <p:cNvSpPr/>
          <p:nvPr/>
        </p:nvSpPr>
        <p:spPr>
          <a:xfrm>
            <a:off x="662080" y="6569562"/>
            <a:ext cx="3852000" cy="1800000"/>
          </a:xfrm>
          <a:prstGeom prst="rect">
            <a:avLst/>
          </a:prstGeom>
          <a:gradFill flip="none" rotWithShape="1">
            <a:gsLst>
              <a:gs pos="0">
                <a:srgbClr val="2DFD23">
                  <a:tint val="66000"/>
                  <a:satMod val="160000"/>
                </a:srgbClr>
              </a:gs>
              <a:gs pos="50000">
                <a:srgbClr val="2DFD23">
                  <a:tint val="44500"/>
                  <a:satMod val="160000"/>
                </a:srgbClr>
              </a:gs>
              <a:gs pos="100000">
                <a:srgbClr val="2DFD23">
                  <a:tint val="23500"/>
                  <a:satMod val="160000"/>
                </a:srgbClr>
              </a:gs>
            </a:gsLst>
            <a:path path="circle">
              <a:fillToRect l="50000" t="50000" r="50000" b="50000"/>
            </a:path>
            <a:tileRect/>
          </a:gradFill>
          <a:ln w="3810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テキスト ボックス 233"/>
          <p:cNvSpPr txBox="1"/>
          <p:nvPr/>
        </p:nvSpPr>
        <p:spPr>
          <a:xfrm>
            <a:off x="729315" y="6840640"/>
            <a:ext cx="3708000" cy="769441"/>
          </a:xfrm>
          <a:prstGeom prst="rect">
            <a:avLst/>
          </a:prstGeom>
          <a:noFill/>
          <a:scene3d>
            <a:camera prst="orthographicFront"/>
            <a:lightRig rig="threePt" dir="t"/>
          </a:scene3d>
          <a:sp3d>
            <a:bevelT/>
          </a:sp3d>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専門及び</a:t>
            </a:r>
            <a:r>
              <a:rPr kumimoji="1" lang="ja-JP" altLang="en-US" sz="1100" dirty="0">
                <a:latin typeface="ＭＳ Ｐゴシック" panose="020B0600070205080204" pitchFamily="50" charset="-128"/>
                <a:ea typeface="ＭＳ Ｐゴシック" panose="020B0600070205080204" pitchFamily="50" charset="-128"/>
              </a:rPr>
              <a:t>普通教科の基礎的な学びから実践的な</a:t>
            </a:r>
            <a:r>
              <a:rPr kumimoji="1" lang="ja-JP" altLang="en-US" sz="1100" dirty="0" smtClean="0">
                <a:latin typeface="ＭＳ Ｐゴシック" panose="020B0600070205080204" pitchFamily="50" charset="-128"/>
                <a:ea typeface="ＭＳ Ｐゴシック" panose="020B0600070205080204" pitchFamily="50" charset="-128"/>
              </a:rPr>
              <a:t>知識技能を</a:t>
            </a:r>
            <a:r>
              <a:rPr kumimoji="1" lang="ja-JP" altLang="en-US" sz="1100" dirty="0">
                <a:latin typeface="ＭＳ Ｐゴシック" panose="020B0600070205080204" pitchFamily="50" charset="-128"/>
                <a:ea typeface="ＭＳ Ｐゴシック" panose="020B0600070205080204" pitchFamily="50" charset="-128"/>
              </a:rPr>
              <a:t>習得し、地域農業が抱える問題に挑むチャレンジ精神を向上させるとともに、農業人として課題や困難に果敢に立ち向かう高い意欲を育成し、幅広い創造力育成につなげる。</a:t>
            </a:r>
          </a:p>
        </p:txBody>
      </p:sp>
      <p:sp>
        <p:nvSpPr>
          <p:cNvPr id="236" name="正方形/長方形 235"/>
          <p:cNvSpPr/>
          <p:nvPr/>
        </p:nvSpPr>
        <p:spPr>
          <a:xfrm>
            <a:off x="4602080" y="6569562"/>
            <a:ext cx="3852000" cy="1800000"/>
          </a:xfrm>
          <a:prstGeom prst="rect">
            <a:avLst/>
          </a:prstGeom>
          <a:gradFill flip="none" rotWithShape="1">
            <a:gsLst>
              <a:gs pos="0">
                <a:srgbClr val="2DFD23">
                  <a:tint val="66000"/>
                  <a:satMod val="160000"/>
                </a:srgbClr>
              </a:gs>
              <a:gs pos="50000">
                <a:srgbClr val="2DFD23">
                  <a:tint val="44500"/>
                  <a:satMod val="160000"/>
                </a:srgbClr>
              </a:gs>
              <a:gs pos="100000">
                <a:srgbClr val="2DFD23">
                  <a:tint val="23500"/>
                  <a:satMod val="160000"/>
                </a:srgbClr>
              </a:gs>
            </a:gsLst>
            <a:path path="circle">
              <a:fillToRect l="50000" t="50000" r="50000" b="50000"/>
            </a:path>
            <a:tileRect/>
          </a:gradFill>
          <a:ln w="3810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テキスト ボックス 237"/>
          <p:cNvSpPr txBox="1"/>
          <p:nvPr/>
        </p:nvSpPr>
        <p:spPr>
          <a:xfrm>
            <a:off x="4669315" y="6840640"/>
            <a:ext cx="3708000" cy="769441"/>
          </a:xfrm>
          <a:prstGeom prst="rect">
            <a:avLst/>
          </a:prstGeom>
          <a:noFill/>
          <a:scene3d>
            <a:camera prst="orthographicFront"/>
            <a:lightRig rig="threePt" dir="t"/>
          </a:scene3d>
          <a:sp3d>
            <a:bevelT/>
          </a:sp3d>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地域の農業体験活動や視察・研修を通して、地域の特性や課題を発見し、解決に向けて周囲と協力して取り組む探究心やコミュニケーション力を向上させ、地域に根ざした持続可能な農業に活用できる応用力や企画力を育成する。</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240" name="正方形/長方形 239"/>
          <p:cNvSpPr/>
          <p:nvPr/>
        </p:nvSpPr>
        <p:spPr>
          <a:xfrm>
            <a:off x="8552590" y="6557839"/>
            <a:ext cx="3852000" cy="1800000"/>
          </a:xfrm>
          <a:prstGeom prst="rect">
            <a:avLst/>
          </a:prstGeom>
          <a:gradFill flip="none" rotWithShape="1">
            <a:gsLst>
              <a:gs pos="0">
                <a:srgbClr val="2DFD23">
                  <a:tint val="66000"/>
                  <a:satMod val="160000"/>
                </a:srgbClr>
              </a:gs>
              <a:gs pos="50000">
                <a:srgbClr val="2DFD23">
                  <a:tint val="44500"/>
                  <a:satMod val="160000"/>
                </a:srgbClr>
              </a:gs>
              <a:gs pos="100000">
                <a:srgbClr val="2DFD23">
                  <a:tint val="23500"/>
                  <a:satMod val="160000"/>
                </a:srgbClr>
              </a:gs>
            </a:gsLst>
            <a:path path="circle">
              <a:fillToRect l="50000" t="50000" r="50000" b="50000"/>
            </a:path>
            <a:tileRect/>
          </a:gradFill>
          <a:ln w="3810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1" name="ホームベース 240"/>
          <p:cNvSpPr/>
          <p:nvPr/>
        </p:nvSpPr>
        <p:spPr>
          <a:xfrm>
            <a:off x="8525079" y="6492643"/>
            <a:ext cx="4068000" cy="360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w="38100" cmpd="thinThick">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３年目：出雲創生実践</a:t>
            </a:r>
            <a:endParaRPr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242" name="テキスト ボックス 241"/>
          <p:cNvSpPr txBox="1"/>
          <p:nvPr/>
        </p:nvSpPr>
        <p:spPr>
          <a:xfrm>
            <a:off x="8609315" y="6828917"/>
            <a:ext cx="3708000" cy="769441"/>
          </a:xfrm>
          <a:prstGeom prst="rect">
            <a:avLst/>
          </a:prstGeom>
          <a:noFill/>
          <a:scene3d>
            <a:camera prst="orthographicFront"/>
            <a:lightRig rig="threePt" dir="t"/>
          </a:scene3d>
          <a:sp3d>
            <a:bevelT/>
          </a:sp3d>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出農縁つなぎプロジェクト学習を通して、農業に求められる需要を把握し、新たな価値を開発できる行動力や思考力を養うと共に、出雲農業を支えるリーダーとして地域貢献できる判断力や表現力、実践力を育成する。</a:t>
            </a:r>
            <a:endParaRPr kumimoji="1" lang="ja-JP" altLang="en-US" sz="1100" dirty="0">
              <a:latin typeface="ＭＳ Ｐゴシック" panose="020B0600070205080204" pitchFamily="50" charset="-128"/>
              <a:ea typeface="ＭＳ Ｐゴシック" panose="020B0600070205080204" pitchFamily="50" charset="-128"/>
            </a:endParaRPr>
          </a:p>
        </p:txBody>
      </p:sp>
      <p:sp>
        <p:nvSpPr>
          <p:cNvPr id="237" name="ホームベース 236"/>
          <p:cNvSpPr/>
          <p:nvPr/>
        </p:nvSpPr>
        <p:spPr>
          <a:xfrm>
            <a:off x="4585079" y="6483346"/>
            <a:ext cx="4428000" cy="360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w="38100" cmpd="thinThick">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２年目：出雲資源探求学習</a:t>
            </a:r>
            <a:endParaRPr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2" name="グループ化 1"/>
          <p:cNvGrpSpPr/>
          <p:nvPr/>
        </p:nvGrpSpPr>
        <p:grpSpPr>
          <a:xfrm>
            <a:off x="483750" y="8253974"/>
            <a:ext cx="12003235" cy="829290"/>
            <a:chOff x="483750" y="7581313"/>
            <a:chExt cx="12003235" cy="829290"/>
          </a:xfrm>
        </p:grpSpPr>
        <p:grpSp>
          <p:nvGrpSpPr>
            <p:cNvPr id="243" name="グループ化 242"/>
            <p:cNvGrpSpPr/>
            <p:nvPr/>
          </p:nvGrpSpPr>
          <p:grpSpPr>
            <a:xfrm>
              <a:off x="10650985" y="7581313"/>
              <a:ext cx="1836000" cy="809045"/>
              <a:chOff x="10170062" y="3337075"/>
              <a:chExt cx="1836000" cy="809045"/>
            </a:xfrm>
            <a:effectLst>
              <a:innerShdw blurRad="63500" dist="50800" dir="8100000">
                <a:prstClr val="black">
                  <a:alpha val="50000"/>
                </a:prstClr>
              </a:innerShdw>
            </a:effectLst>
          </p:grpSpPr>
          <p:sp>
            <p:nvSpPr>
              <p:cNvPr id="244" name="ホームベース 243"/>
              <p:cNvSpPr/>
              <p:nvPr/>
            </p:nvSpPr>
            <p:spPr>
              <a:xfrm>
                <a:off x="10170062" y="3354120"/>
                <a:ext cx="1836000" cy="792000"/>
              </a:xfrm>
              <a:prstGeom prst="homePlat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テキスト ボックス 244"/>
              <p:cNvSpPr txBox="1"/>
              <p:nvPr/>
            </p:nvSpPr>
            <p:spPr>
              <a:xfrm>
                <a:off x="10257128" y="3337075"/>
                <a:ext cx="1278000" cy="307777"/>
              </a:xfrm>
              <a:prstGeom prst="rect">
                <a:avLst/>
              </a:prstGeom>
              <a:noFill/>
              <a:effectLst>
                <a:softEdge rad="635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専門共通科目</a:t>
                </a:r>
                <a:endParaRPr kumimoji="1" lang="ja-JP" altLang="en-US" sz="14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46" name="テキスト ボックス 245"/>
              <p:cNvSpPr txBox="1"/>
              <p:nvPr/>
            </p:nvSpPr>
            <p:spPr>
              <a:xfrm>
                <a:off x="10354031" y="3639121"/>
                <a:ext cx="1278000" cy="430887"/>
              </a:xfrm>
              <a:prstGeom prst="rect">
                <a:avLst/>
              </a:prstGeom>
              <a:noFill/>
              <a:effectLst>
                <a:softEdge rad="63500"/>
              </a:effectLst>
            </p:spPr>
            <p:txBody>
              <a:bodyPr wrap="square" rtlCol="0">
                <a:spAutoFit/>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課題研究</a:t>
                </a:r>
                <a:endParaRPr kumimoji="1" lang="en-US" altLang="ja-JP" sz="1100" dirty="0" smtClean="0">
                  <a:latin typeface="ＭＳ Ｐゴシック" panose="020B0600070205080204" pitchFamily="50" charset="-128"/>
                  <a:ea typeface="ＭＳ Ｐゴシック" panose="020B0600070205080204" pitchFamily="50" charset="-128"/>
                </a:endParaRPr>
              </a:p>
              <a:p>
                <a:pPr algn="ctr"/>
                <a:r>
                  <a:rPr kumimoji="1" lang="ja-JP" altLang="en-US" sz="1100" dirty="0" smtClean="0">
                    <a:latin typeface="ＭＳ Ｐゴシック" panose="020B0600070205080204" pitchFamily="50" charset="-128"/>
                    <a:ea typeface="ＭＳ Ｐゴシック" panose="020B0600070205080204" pitchFamily="50" charset="-128"/>
                  </a:rPr>
                  <a:t>総合実習</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nvGrpSpPr>
            <p:cNvPr id="247" name="グループ化 246"/>
            <p:cNvGrpSpPr/>
            <p:nvPr/>
          </p:nvGrpSpPr>
          <p:grpSpPr>
            <a:xfrm>
              <a:off x="6521212" y="7604759"/>
              <a:ext cx="4392000" cy="797322"/>
              <a:chOff x="10170062" y="3348798"/>
              <a:chExt cx="4392000" cy="797322"/>
            </a:xfrm>
            <a:effectLst>
              <a:innerShdw blurRad="63500" dist="50800" dir="8100000">
                <a:prstClr val="black">
                  <a:alpha val="50000"/>
                </a:prstClr>
              </a:innerShdw>
            </a:effectLst>
          </p:grpSpPr>
          <p:sp>
            <p:nvSpPr>
              <p:cNvPr id="248" name="ホームベース 247"/>
              <p:cNvSpPr/>
              <p:nvPr/>
            </p:nvSpPr>
            <p:spPr>
              <a:xfrm>
                <a:off x="10170062" y="3354120"/>
                <a:ext cx="4392000" cy="792000"/>
              </a:xfrm>
              <a:prstGeom prst="homePlat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テキスト ボックス 248"/>
              <p:cNvSpPr txBox="1"/>
              <p:nvPr/>
            </p:nvSpPr>
            <p:spPr>
              <a:xfrm>
                <a:off x="10210236" y="3348798"/>
                <a:ext cx="1800000" cy="307777"/>
              </a:xfrm>
              <a:prstGeom prst="rect">
                <a:avLst/>
              </a:prstGeom>
              <a:noFill/>
              <a:effectLst>
                <a:softEdge rad="635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各科専門中核科目</a:t>
                </a:r>
                <a:endParaRPr kumimoji="1" lang="ja-JP" altLang="en-US" sz="14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50" name="テキスト ボックス 249"/>
              <p:cNvSpPr txBox="1"/>
              <p:nvPr/>
            </p:nvSpPr>
            <p:spPr>
              <a:xfrm>
                <a:off x="10400923" y="3639121"/>
                <a:ext cx="3888000" cy="430887"/>
              </a:xfrm>
              <a:prstGeom prst="rect">
                <a:avLst/>
              </a:prstGeom>
              <a:noFill/>
              <a:effectLst>
                <a:softEdge rad="63500"/>
              </a:effectLst>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植物</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作物・野菜</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　　　　　　環境</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造園技術・農業土木施工</a:t>
                </a:r>
                <a:r>
                  <a:rPr kumimoji="1" lang="en-US" altLang="ja-JP" sz="1100" dirty="0" smtClean="0">
                    <a:latin typeface="ＭＳ Ｐゴシック" panose="020B0600070205080204" pitchFamily="50" charset="-128"/>
                    <a:ea typeface="ＭＳ Ｐゴシック" panose="020B0600070205080204" pitchFamily="50" charset="-128"/>
                  </a:rPr>
                  <a:t>】</a:t>
                </a:r>
              </a:p>
              <a:p>
                <a:r>
                  <a:rPr kumimoji="1" lang="ja-JP" altLang="en-US" sz="1100" dirty="0" smtClean="0">
                    <a:latin typeface="ＭＳ Ｐゴシック" panose="020B0600070205080204" pitchFamily="50" charset="-128"/>
                    <a:ea typeface="ＭＳ Ｐゴシック" panose="020B0600070205080204" pitchFamily="50" charset="-128"/>
                  </a:rPr>
                  <a:t>食品</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果樹・食品化学</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　　　動物</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畜産・動物ﾊﾞｲｵﾃｸﾉﾛｼﾞｰ</a:t>
                </a:r>
                <a:r>
                  <a:rPr kumimoji="1" lang="en-US" altLang="ja-JP" sz="1100" dirty="0" smtClean="0">
                    <a:latin typeface="ＭＳ Ｐゴシック" panose="020B0600070205080204" pitchFamily="50" charset="-128"/>
                    <a:ea typeface="ＭＳ Ｐゴシック" panose="020B0600070205080204" pitchFamily="50" charset="-128"/>
                  </a:rPr>
                  <a:t>】</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nvGrpSpPr>
            <p:cNvPr id="251" name="グループ化 250"/>
            <p:cNvGrpSpPr/>
            <p:nvPr/>
          </p:nvGrpSpPr>
          <p:grpSpPr>
            <a:xfrm>
              <a:off x="4895246" y="7600089"/>
              <a:ext cx="1836000" cy="809045"/>
              <a:chOff x="10170062" y="3337075"/>
              <a:chExt cx="1836000" cy="809045"/>
            </a:xfrm>
            <a:effectLst>
              <a:innerShdw blurRad="63500" dist="50800" dir="8100000">
                <a:prstClr val="black">
                  <a:alpha val="50000"/>
                </a:prstClr>
              </a:innerShdw>
            </a:effectLst>
          </p:grpSpPr>
          <p:sp>
            <p:nvSpPr>
              <p:cNvPr id="252" name="ホームベース 251"/>
              <p:cNvSpPr/>
              <p:nvPr/>
            </p:nvSpPr>
            <p:spPr>
              <a:xfrm>
                <a:off x="10170062" y="3354120"/>
                <a:ext cx="1836000" cy="792000"/>
              </a:xfrm>
              <a:prstGeom prst="homePlat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テキスト ボックス 252"/>
              <p:cNvSpPr txBox="1"/>
              <p:nvPr/>
            </p:nvSpPr>
            <p:spPr>
              <a:xfrm>
                <a:off x="10257128" y="3337075"/>
                <a:ext cx="1278000" cy="307777"/>
              </a:xfrm>
              <a:prstGeom prst="rect">
                <a:avLst/>
              </a:prstGeom>
              <a:noFill/>
              <a:effectLst>
                <a:softEdge rad="635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専門共通科目</a:t>
                </a:r>
                <a:endParaRPr kumimoji="1" lang="ja-JP" altLang="en-US" sz="14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54" name="テキスト ボックス 253"/>
              <p:cNvSpPr txBox="1"/>
              <p:nvPr/>
            </p:nvSpPr>
            <p:spPr>
              <a:xfrm>
                <a:off x="10354031" y="3639121"/>
                <a:ext cx="1278000" cy="430887"/>
              </a:xfrm>
              <a:prstGeom prst="rect">
                <a:avLst/>
              </a:prstGeom>
              <a:noFill/>
              <a:effectLst>
                <a:softEdge rad="63500"/>
              </a:effectLst>
            </p:spPr>
            <p:txBody>
              <a:bodyPr wrap="square" rtlCol="0">
                <a:spAutoFit/>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課題研究</a:t>
                </a:r>
                <a:endParaRPr kumimoji="1" lang="en-US" altLang="ja-JP" sz="1100" dirty="0" smtClean="0">
                  <a:latin typeface="ＭＳ Ｐゴシック" panose="020B0600070205080204" pitchFamily="50" charset="-128"/>
                  <a:ea typeface="ＭＳ Ｐゴシック" panose="020B0600070205080204" pitchFamily="50" charset="-128"/>
                </a:endParaRPr>
              </a:p>
              <a:p>
                <a:pPr algn="ctr"/>
                <a:r>
                  <a:rPr kumimoji="1" lang="ja-JP" altLang="en-US" sz="1100" dirty="0" smtClean="0">
                    <a:latin typeface="ＭＳ Ｐゴシック" panose="020B0600070205080204" pitchFamily="50" charset="-128"/>
                    <a:ea typeface="ＭＳ Ｐゴシック" panose="020B0600070205080204" pitchFamily="50" charset="-128"/>
                  </a:rPr>
                  <a:t>総合実習</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nvGrpSpPr>
            <p:cNvPr id="255" name="グループ化 254"/>
            <p:cNvGrpSpPr/>
            <p:nvPr/>
          </p:nvGrpSpPr>
          <p:grpSpPr>
            <a:xfrm>
              <a:off x="2094781" y="7596889"/>
              <a:ext cx="3024000" cy="809044"/>
              <a:chOff x="10170062" y="3337076"/>
              <a:chExt cx="2592000" cy="809044"/>
            </a:xfrm>
            <a:effectLst>
              <a:innerShdw blurRad="63500" dist="50800" dir="8100000">
                <a:prstClr val="black">
                  <a:alpha val="50000"/>
                </a:prstClr>
              </a:innerShdw>
            </a:effectLst>
          </p:grpSpPr>
          <p:sp>
            <p:nvSpPr>
              <p:cNvPr id="256" name="ホームベース 255"/>
              <p:cNvSpPr/>
              <p:nvPr/>
            </p:nvSpPr>
            <p:spPr>
              <a:xfrm>
                <a:off x="10170062" y="3354120"/>
                <a:ext cx="2592000" cy="792000"/>
              </a:xfrm>
              <a:prstGeom prst="homePlat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テキスト ボックス 256"/>
              <p:cNvSpPr txBox="1"/>
              <p:nvPr/>
            </p:nvSpPr>
            <p:spPr>
              <a:xfrm>
                <a:off x="10257127" y="3337076"/>
                <a:ext cx="1512000" cy="307777"/>
              </a:xfrm>
              <a:prstGeom prst="rect">
                <a:avLst/>
              </a:prstGeom>
              <a:noFill/>
              <a:effectLst>
                <a:softEdge rad="635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各科専門基礎科目</a:t>
                </a:r>
                <a:endParaRPr kumimoji="1" lang="ja-JP" altLang="en-US" sz="14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58" name="テキスト ボックス 257"/>
              <p:cNvSpPr txBox="1"/>
              <p:nvPr/>
            </p:nvSpPr>
            <p:spPr>
              <a:xfrm>
                <a:off x="10354030" y="3639121"/>
                <a:ext cx="2408032" cy="430887"/>
              </a:xfrm>
              <a:prstGeom prst="rect">
                <a:avLst/>
              </a:prstGeom>
              <a:noFill/>
              <a:effectLst>
                <a:softEdge rad="63500"/>
              </a:effectLst>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植物</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草花</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　　　　環境</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測量</a:t>
                </a:r>
                <a:r>
                  <a:rPr kumimoji="1" lang="en-US" altLang="ja-JP" sz="1100" dirty="0" smtClean="0">
                    <a:latin typeface="ＭＳ Ｐゴシック" panose="020B0600070205080204" pitchFamily="50" charset="-128"/>
                    <a:ea typeface="ＭＳ Ｐゴシック" panose="020B0600070205080204" pitchFamily="50" charset="-128"/>
                  </a:rPr>
                  <a:t>】</a:t>
                </a:r>
              </a:p>
              <a:p>
                <a:r>
                  <a:rPr kumimoji="1" lang="ja-JP" altLang="en-US" sz="1100" dirty="0" smtClean="0">
                    <a:latin typeface="ＭＳ Ｐゴシック" panose="020B0600070205080204" pitchFamily="50" charset="-128"/>
                    <a:ea typeface="ＭＳ Ｐゴシック" panose="020B0600070205080204" pitchFamily="50" charset="-128"/>
                  </a:rPr>
                  <a:t>食品</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食品製造</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　動物</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アニマルケア</a:t>
                </a:r>
                <a:r>
                  <a:rPr kumimoji="1" lang="en-US" altLang="ja-JP" sz="1100" dirty="0" smtClean="0">
                    <a:latin typeface="ＭＳ Ｐゴシック" panose="020B0600070205080204" pitchFamily="50" charset="-128"/>
                    <a:ea typeface="ＭＳ Ｐゴシック" panose="020B0600070205080204" pitchFamily="50" charset="-128"/>
                  </a:rPr>
                  <a:t>】</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nvGrpSpPr>
            <p:cNvPr id="259" name="グループ化 258"/>
            <p:cNvGrpSpPr/>
            <p:nvPr/>
          </p:nvGrpSpPr>
          <p:grpSpPr>
            <a:xfrm>
              <a:off x="483750" y="7601558"/>
              <a:ext cx="1836000" cy="809045"/>
              <a:chOff x="10170062" y="3337075"/>
              <a:chExt cx="1836000" cy="809045"/>
            </a:xfrm>
            <a:solidFill>
              <a:schemeClr val="bg1"/>
            </a:solidFill>
            <a:effectLst>
              <a:innerShdw blurRad="63500" dist="50800" dir="8100000">
                <a:prstClr val="black">
                  <a:alpha val="50000"/>
                </a:prstClr>
              </a:innerShdw>
            </a:effectLst>
          </p:grpSpPr>
          <p:sp>
            <p:nvSpPr>
              <p:cNvPr id="260" name="ホームベース 259"/>
              <p:cNvSpPr/>
              <p:nvPr/>
            </p:nvSpPr>
            <p:spPr>
              <a:xfrm>
                <a:off x="10170062" y="3354120"/>
                <a:ext cx="1836000" cy="792000"/>
              </a:xfrm>
              <a:prstGeom prst="homePlate">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テキスト ボックス 260"/>
              <p:cNvSpPr txBox="1"/>
              <p:nvPr/>
            </p:nvSpPr>
            <p:spPr>
              <a:xfrm>
                <a:off x="10257128" y="3337075"/>
                <a:ext cx="1278000" cy="307777"/>
              </a:xfrm>
              <a:prstGeom prst="rect">
                <a:avLst/>
              </a:prstGeom>
              <a:grpFill/>
              <a:effectLst>
                <a:softEdge rad="63500"/>
              </a:effectLst>
            </p:spPr>
            <p:txBody>
              <a:bodyPr wrap="square" rtlCol="0">
                <a:spAutoFit/>
              </a:bodyPr>
              <a:lstStyle/>
              <a:p>
                <a:pPr algn="ctr"/>
                <a:r>
                  <a:rPr kumimoji="1" lang="ja-JP" altLang="en-US" sz="1400" b="1" u="sng" dirty="0"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専門共通科目</a:t>
                </a:r>
                <a:endParaRPr kumimoji="1" lang="ja-JP" altLang="en-US" sz="14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262" name="テキスト ボックス 261"/>
              <p:cNvSpPr txBox="1"/>
              <p:nvPr/>
            </p:nvSpPr>
            <p:spPr>
              <a:xfrm>
                <a:off x="10354031" y="3643591"/>
                <a:ext cx="1278000" cy="430887"/>
              </a:xfrm>
              <a:prstGeom prst="rect">
                <a:avLst/>
              </a:prstGeom>
              <a:grpFill/>
              <a:effectLst>
                <a:softEdge rad="63500"/>
              </a:effectLst>
            </p:spPr>
            <p:txBody>
              <a:bodyPr wrap="square" rtlCol="0">
                <a:spAutoFit/>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農業と環境</a:t>
                </a:r>
                <a:endParaRPr kumimoji="1" lang="en-US" altLang="ja-JP" sz="1100" dirty="0" smtClean="0">
                  <a:latin typeface="ＭＳ Ｐゴシック" panose="020B0600070205080204" pitchFamily="50" charset="-128"/>
                  <a:ea typeface="ＭＳ Ｐゴシック" panose="020B0600070205080204" pitchFamily="50" charset="-128"/>
                </a:endParaRPr>
              </a:p>
              <a:p>
                <a:pPr algn="ctr"/>
                <a:r>
                  <a:rPr kumimoji="1" lang="ja-JP" altLang="en-US" sz="1100" dirty="0" smtClean="0">
                    <a:latin typeface="ＭＳ Ｐゴシック" panose="020B0600070205080204" pitchFamily="50" charset="-128"/>
                    <a:ea typeface="ＭＳ Ｐゴシック" panose="020B0600070205080204" pitchFamily="50" charset="-128"/>
                  </a:rPr>
                  <a:t>総合実習</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sp>
        <p:nvSpPr>
          <p:cNvPr id="270" name="ホームベース 269"/>
          <p:cNvSpPr/>
          <p:nvPr/>
        </p:nvSpPr>
        <p:spPr>
          <a:xfrm>
            <a:off x="463933" y="9087943"/>
            <a:ext cx="11988000" cy="324000"/>
          </a:xfrm>
          <a:prstGeom prst="homePlate">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080000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農業クラブ活動</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アグリマイスター顕彰制度（</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FFJ</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検定・各種競技会・発表会・資格取得　等）</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8" name="グループ化 7"/>
          <p:cNvGrpSpPr/>
          <p:nvPr/>
        </p:nvGrpSpPr>
        <p:grpSpPr>
          <a:xfrm>
            <a:off x="389134" y="7542915"/>
            <a:ext cx="12079332" cy="820180"/>
            <a:chOff x="389134" y="8289143"/>
            <a:chExt cx="12079332" cy="820180"/>
          </a:xfrm>
        </p:grpSpPr>
        <p:grpSp>
          <p:nvGrpSpPr>
            <p:cNvPr id="6" name="グループ化 5"/>
            <p:cNvGrpSpPr/>
            <p:nvPr/>
          </p:nvGrpSpPr>
          <p:grpSpPr>
            <a:xfrm>
              <a:off x="463933" y="8336201"/>
              <a:ext cx="12004533" cy="699845"/>
              <a:chOff x="463933" y="8336201"/>
              <a:chExt cx="12004533" cy="699845"/>
            </a:xfrm>
          </p:grpSpPr>
          <p:grpSp>
            <p:nvGrpSpPr>
              <p:cNvPr id="5" name="グループ化 4"/>
              <p:cNvGrpSpPr/>
              <p:nvPr/>
            </p:nvGrpSpPr>
            <p:grpSpPr>
              <a:xfrm>
                <a:off x="463936" y="8336201"/>
                <a:ext cx="11962111" cy="324707"/>
                <a:chOff x="463936" y="8336201"/>
                <a:chExt cx="11962111" cy="324707"/>
              </a:xfrm>
            </p:grpSpPr>
            <p:sp>
              <p:nvSpPr>
                <p:cNvPr id="263" name="ホームベース 262"/>
                <p:cNvSpPr/>
                <p:nvPr/>
              </p:nvSpPr>
              <p:spPr>
                <a:xfrm>
                  <a:off x="8430047" y="8336201"/>
                  <a:ext cx="3996000" cy="324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プロジェクト学習の応用</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＝実践力の発揮</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64" name="ホームベース 263"/>
                <p:cNvSpPr/>
                <p:nvPr/>
              </p:nvSpPr>
              <p:spPr>
                <a:xfrm>
                  <a:off x="4447557" y="8336201"/>
                  <a:ext cx="4068000" cy="324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プロジェクト学習の発展</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＝手法の蓄積</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65" name="ホームベース 264"/>
                <p:cNvSpPr/>
                <p:nvPr/>
              </p:nvSpPr>
              <p:spPr>
                <a:xfrm>
                  <a:off x="463936" y="8336908"/>
                  <a:ext cx="4068000" cy="324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プロジェクト学習の基礎</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＝土台の形成</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grpSp>
          <p:sp>
            <p:nvSpPr>
              <p:cNvPr id="266" name="ホームベース 265"/>
              <p:cNvSpPr/>
              <p:nvPr/>
            </p:nvSpPr>
            <p:spPr>
              <a:xfrm>
                <a:off x="8400466" y="8712045"/>
                <a:ext cx="4068000" cy="324000"/>
              </a:xfrm>
              <a:prstGeom prst="homePlate">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ｻｲｴﾝｽｱﾌﾟﾛｰﾁ</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６次化・起業実践</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67" name="ホームベース 266"/>
              <p:cNvSpPr/>
              <p:nvPr/>
            </p:nvSpPr>
            <p:spPr>
              <a:xfrm>
                <a:off x="4431513" y="8712045"/>
                <a:ext cx="4068000" cy="324000"/>
              </a:xfrm>
              <a:prstGeom prst="homePlate">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ｻｲｴﾝｽｱﾌﾟﾛｰﾁ</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国語・地域課題探求</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68" name="ホームベース 267"/>
              <p:cNvSpPr/>
              <p:nvPr/>
            </p:nvSpPr>
            <p:spPr>
              <a:xfrm>
                <a:off x="463933" y="8712046"/>
                <a:ext cx="4068000" cy="324000"/>
              </a:xfrm>
              <a:prstGeom prst="homePlate">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0" scaled="1"/>
                <a:tileRect/>
              </a:gradFill>
              <a:ln>
                <a:solidFill>
                  <a:schemeClr val="tx1">
                    <a:lumMod val="75000"/>
                    <a:lumOff val="2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　　　　　　ｻｲｴﾝｽｱﾌﾟﾛｰﾁ</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数学・英語・農業ｷｬﾘｱｶﾞｲﾀﾞﾝｽ</a:t>
                </a:r>
                <a:r>
                  <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1"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ja-JP" sz="1200" b="1" dirty="0" smtClean="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7" name="グループ化 6"/>
            <p:cNvGrpSpPr/>
            <p:nvPr/>
          </p:nvGrpSpPr>
          <p:grpSpPr>
            <a:xfrm>
              <a:off x="389134" y="8289143"/>
              <a:ext cx="748923" cy="820180"/>
              <a:chOff x="389134" y="8289143"/>
              <a:chExt cx="748923" cy="820180"/>
            </a:xfrm>
          </p:grpSpPr>
          <p:sp>
            <p:nvSpPr>
              <p:cNvPr id="269" name="テキスト ボックス 268"/>
              <p:cNvSpPr txBox="1"/>
              <p:nvPr/>
            </p:nvSpPr>
            <p:spPr>
              <a:xfrm>
                <a:off x="389134" y="8678436"/>
                <a:ext cx="748923" cy="430887"/>
              </a:xfrm>
              <a:prstGeom prst="rect">
                <a:avLst/>
              </a:prstGeom>
              <a:solidFill>
                <a:srgbClr val="FFFF00"/>
              </a:solidFill>
              <a:effectLst>
                <a:innerShdw blurRad="63500" dist="50800" dir="8100000">
                  <a:prstClr val="black">
                    <a:alpha val="50000"/>
                  </a:prstClr>
                </a:innerShdw>
                <a:softEdge rad="127000"/>
              </a:effectLst>
            </p:spPr>
            <p:txBody>
              <a:bodyPr wrap="none" rtlCol="0">
                <a:spAutoFit/>
              </a:bodyPr>
              <a:lstStyle/>
              <a:p>
                <a:pPr algn="ctr"/>
                <a:r>
                  <a:rPr kumimoji="1" lang="ja-JP" altLang="en-US" sz="1050" b="1" dirty="0" smtClean="0">
                    <a:latin typeface="ＭＳ Ｐゴシック" panose="020B0600070205080204" pitchFamily="50" charset="-128"/>
                    <a:ea typeface="ＭＳ Ｐゴシック" panose="020B0600070205080204" pitchFamily="50" charset="-128"/>
                  </a:rPr>
                  <a:t>学校設定</a:t>
                </a:r>
                <a:endParaRPr kumimoji="1" lang="en-US" altLang="ja-JP" sz="1050" b="1" dirty="0" smtClean="0">
                  <a:latin typeface="ＭＳ Ｐゴシック" panose="020B0600070205080204" pitchFamily="50" charset="-128"/>
                  <a:ea typeface="ＭＳ Ｐゴシック" panose="020B0600070205080204" pitchFamily="50" charset="-128"/>
                </a:endParaRPr>
              </a:p>
              <a:p>
                <a:pPr algn="ctr"/>
                <a:r>
                  <a:rPr kumimoji="1" lang="ja-JP" altLang="en-US" sz="1050" b="1" dirty="0" smtClean="0">
                    <a:latin typeface="ＭＳ Ｐゴシック" panose="020B0600070205080204" pitchFamily="50" charset="-128"/>
                    <a:ea typeface="ＭＳ Ｐゴシック" panose="020B0600070205080204" pitchFamily="50" charset="-128"/>
                  </a:rPr>
                  <a:t>科目</a:t>
                </a:r>
                <a:endParaRPr kumimoji="1" lang="ja-JP" altLang="en-US" sz="1050" b="1" dirty="0">
                  <a:latin typeface="ＭＳ Ｐゴシック" panose="020B0600070205080204" pitchFamily="50" charset="-128"/>
                  <a:ea typeface="ＭＳ Ｐゴシック" panose="020B0600070205080204" pitchFamily="50" charset="-128"/>
                </a:endParaRPr>
              </a:p>
            </p:txBody>
          </p:sp>
          <p:sp>
            <p:nvSpPr>
              <p:cNvPr id="274" name="テキスト ボックス 273"/>
              <p:cNvSpPr txBox="1"/>
              <p:nvPr/>
            </p:nvSpPr>
            <p:spPr>
              <a:xfrm>
                <a:off x="455274" y="8289143"/>
                <a:ext cx="583814" cy="415498"/>
              </a:xfrm>
              <a:prstGeom prst="rect">
                <a:avLst/>
              </a:prstGeom>
              <a:solidFill>
                <a:srgbClr val="FFFF00"/>
              </a:solidFill>
              <a:effectLst>
                <a:innerShdw blurRad="63500" dist="50800" dir="8100000">
                  <a:prstClr val="black">
                    <a:alpha val="50000"/>
                  </a:prstClr>
                </a:innerShdw>
                <a:softEdge rad="127000"/>
              </a:effectLst>
            </p:spPr>
            <p:txBody>
              <a:bodyPr wrap="none" rtlCol="0">
                <a:spAutoFit/>
              </a:bodyPr>
              <a:lstStyle/>
              <a:p>
                <a:pPr algn="ctr"/>
                <a:r>
                  <a:rPr kumimoji="1" lang="ja-JP" altLang="en-US" sz="1050" b="1" dirty="0">
                    <a:latin typeface="ＭＳ Ｐゴシック" panose="020B0600070205080204" pitchFamily="50" charset="-128"/>
                    <a:ea typeface="ＭＳ Ｐゴシック" panose="020B0600070205080204" pitchFamily="50" charset="-128"/>
                  </a:rPr>
                  <a:t>学</a:t>
                </a:r>
                <a:r>
                  <a:rPr kumimoji="1" lang="ja-JP" altLang="en-US" sz="1050" b="1" dirty="0" smtClean="0">
                    <a:latin typeface="ＭＳ Ｐゴシック" panose="020B0600070205080204" pitchFamily="50" charset="-128"/>
                    <a:ea typeface="ＭＳ Ｐゴシック" panose="020B0600070205080204" pitchFamily="50" charset="-128"/>
                  </a:rPr>
                  <a:t>びの</a:t>
                </a:r>
                <a:endParaRPr kumimoji="1" lang="en-US" altLang="ja-JP" sz="1050" b="1" dirty="0" smtClean="0">
                  <a:latin typeface="ＭＳ Ｐゴシック" panose="020B0600070205080204" pitchFamily="50" charset="-128"/>
                  <a:ea typeface="ＭＳ Ｐゴシック" panose="020B0600070205080204" pitchFamily="50" charset="-128"/>
                </a:endParaRPr>
              </a:p>
              <a:p>
                <a:pPr algn="ctr"/>
                <a:r>
                  <a:rPr kumimoji="1" lang="ja-JP" altLang="en-US" sz="1050" b="1" dirty="0" smtClean="0">
                    <a:latin typeface="ＭＳ Ｐゴシック" panose="020B0600070205080204" pitchFamily="50" charset="-128"/>
                    <a:ea typeface="ＭＳ Ｐゴシック" panose="020B0600070205080204" pitchFamily="50" charset="-128"/>
                  </a:rPr>
                  <a:t>手法</a:t>
                </a:r>
                <a:endParaRPr kumimoji="1" lang="en-US" altLang="ja-JP" sz="1050" b="1" dirty="0" smtClean="0">
                  <a:latin typeface="ＭＳ Ｐゴシック" panose="020B0600070205080204" pitchFamily="50" charset="-128"/>
                  <a:ea typeface="ＭＳ Ｐゴシック" panose="020B0600070205080204" pitchFamily="50" charset="-128"/>
                </a:endParaRPr>
              </a:p>
            </p:txBody>
          </p:sp>
        </p:grpSp>
      </p:grpSp>
      <p:sp>
        <p:nvSpPr>
          <p:cNvPr id="275" name="テキスト ボックス 274"/>
          <p:cNvSpPr txBox="1"/>
          <p:nvPr/>
        </p:nvSpPr>
        <p:spPr>
          <a:xfrm>
            <a:off x="439568" y="9123152"/>
            <a:ext cx="992579" cy="253916"/>
          </a:xfrm>
          <a:prstGeom prst="rect">
            <a:avLst/>
          </a:prstGeom>
          <a:solidFill>
            <a:srgbClr val="FFFF00"/>
          </a:solidFill>
          <a:effectLst>
            <a:innerShdw blurRad="63500" dist="50800" dir="8100000">
              <a:prstClr val="black">
                <a:alpha val="50000"/>
              </a:prstClr>
            </a:innerShdw>
            <a:softEdge rad="63500"/>
          </a:effectLst>
        </p:spPr>
        <p:txBody>
          <a:bodyPr wrap="none" rtlCol="0" anchor="ctr">
            <a:spAutoFit/>
          </a:bodyPr>
          <a:lstStyle/>
          <a:p>
            <a:pPr algn="ctr"/>
            <a:r>
              <a:rPr kumimoji="1" lang="ja-JP" altLang="en-US" sz="1050" b="1" dirty="0" smtClean="0">
                <a:latin typeface="ＭＳ Ｐゴシック" panose="020B0600070205080204" pitchFamily="50" charset="-128"/>
                <a:ea typeface="ＭＳ Ｐゴシック" panose="020B0600070205080204" pitchFamily="50" charset="-128"/>
              </a:rPr>
              <a:t>活動成果基準</a:t>
            </a:r>
            <a:endParaRPr kumimoji="1" lang="en-US" altLang="ja-JP" sz="1050" b="1" dirty="0">
              <a:latin typeface="ＭＳ Ｐゴシック" panose="020B0600070205080204" pitchFamily="50" charset="-128"/>
              <a:ea typeface="ＭＳ Ｐゴシック" panose="020B0600070205080204" pitchFamily="50" charset="-128"/>
            </a:endParaRPr>
          </a:p>
        </p:txBody>
      </p:sp>
      <p:sp>
        <p:nvSpPr>
          <p:cNvPr id="233" name="ホームベース 232"/>
          <p:cNvSpPr/>
          <p:nvPr/>
        </p:nvSpPr>
        <p:spPr>
          <a:xfrm>
            <a:off x="560999" y="6483346"/>
            <a:ext cx="4464000" cy="360000"/>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w="38100" cmpd="thinThick">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１年目：基礎学力の定着と創造力の育成</a:t>
            </a:r>
            <a:endParaRPr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123" name="テキスト ボックス 122"/>
          <p:cNvSpPr txBox="1"/>
          <p:nvPr/>
        </p:nvSpPr>
        <p:spPr>
          <a:xfrm>
            <a:off x="3194" y="116345"/>
            <a:ext cx="11412000" cy="684000"/>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50000" t="50000" r="50000" b="50000"/>
            </a:path>
            <a:tileRect/>
          </a:gradFill>
          <a:scene3d>
            <a:camera prst="orthographicFront"/>
            <a:lightRig rig="threePt" dir="t"/>
          </a:scene3d>
          <a:sp3d>
            <a:bevelT/>
          </a:sp3d>
        </p:spPr>
        <p:txBody>
          <a:bodyPr wrap="square" rtlCol="0" anchor="ctr">
            <a:spAutoFit/>
          </a:bodyPr>
          <a:lstStyle/>
          <a:p>
            <a:pPr algn="ctr"/>
            <a:endParaRPr kumimoji="1" lang="ja-JP" altLang="en-US" sz="3200" b="1" i="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nvGrpSpPr>
          <p:cNvPr id="124" name="グループ化 123"/>
          <p:cNvGrpSpPr/>
          <p:nvPr/>
        </p:nvGrpSpPr>
        <p:grpSpPr>
          <a:xfrm>
            <a:off x="23759" y="-16352"/>
            <a:ext cx="11225881" cy="830997"/>
            <a:chOff x="23759" y="-163491"/>
            <a:chExt cx="11225881" cy="830997"/>
          </a:xfrm>
        </p:grpSpPr>
        <p:sp>
          <p:nvSpPr>
            <p:cNvPr id="125" name="テキスト ボックス 124"/>
            <p:cNvSpPr txBox="1"/>
            <p:nvPr/>
          </p:nvSpPr>
          <p:spPr>
            <a:xfrm>
              <a:off x="23759" y="-163491"/>
              <a:ext cx="6876000" cy="830997"/>
            </a:xfrm>
            <a:prstGeom prst="rect">
              <a:avLst/>
            </a:prstGeom>
            <a:noFill/>
          </p:spPr>
          <p:txBody>
            <a:bodyPr wrap="square" rtlCol="0">
              <a:spAutoFit/>
            </a:bodyPr>
            <a:lstStyle/>
            <a:p>
              <a:pPr algn="ctr"/>
              <a:r>
                <a:rPr kumimoji="1" lang="ja-JP" altLang="en-US" sz="4800" b="1" i="1" dirty="0" smtClean="0">
                  <a:solidFill>
                    <a:srgbClr val="FFFF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出</a:t>
              </a:r>
              <a:r>
                <a:rPr kumimoji="1" lang="ja-JP" altLang="en-US" sz="36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雲を愛する</a:t>
              </a:r>
              <a:r>
                <a:rPr kumimoji="1" lang="ja-JP" altLang="en-US" sz="4400" b="1" i="1" dirty="0" smtClean="0">
                  <a:solidFill>
                    <a:srgbClr val="FFFF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農</a:t>
              </a:r>
              <a:r>
                <a:rPr kumimoji="1" lang="ja-JP" altLang="en-US" sz="36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業人材の育成</a:t>
              </a:r>
              <a:endParaRPr kumimoji="1" lang="ja-JP" altLang="en-US" sz="4000" b="1" i="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126" name="テキスト ボックス 125"/>
            <p:cNvSpPr txBox="1"/>
            <p:nvPr/>
          </p:nvSpPr>
          <p:spPr>
            <a:xfrm>
              <a:off x="6883135" y="-49810"/>
              <a:ext cx="4366505" cy="707886"/>
            </a:xfrm>
            <a:prstGeom prst="rect">
              <a:avLst/>
            </a:prstGeom>
            <a:noFill/>
          </p:spPr>
          <p:txBody>
            <a:bodyPr wrap="square" rtlCol="0">
              <a:spAutoFit/>
            </a:bodyPr>
            <a:lstStyle/>
            <a:p>
              <a:r>
                <a:rPr kumimoji="1" lang="ja-JP" altLang="en-US" sz="20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～地域資源の再発見</a:t>
              </a:r>
              <a:endParaRPr kumimoji="1" lang="en-US" altLang="ja-JP" sz="20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kumimoji="1" lang="ja-JP" altLang="en-US" sz="2000" b="1" i="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出農　地域創生プロジェクト～</a:t>
              </a:r>
              <a:endParaRPr kumimoji="1" lang="ja-JP" altLang="en-US" sz="2000" b="1" i="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nvGrpSpPr>
          <p:cNvPr id="4" name="グループ化 3"/>
          <p:cNvGrpSpPr/>
          <p:nvPr/>
        </p:nvGrpSpPr>
        <p:grpSpPr>
          <a:xfrm>
            <a:off x="200625" y="1628548"/>
            <a:ext cx="11916000" cy="475294"/>
            <a:chOff x="200625" y="1661599"/>
            <a:chExt cx="11916000" cy="475294"/>
          </a:xfrm>
        </p:grpSpPr>
        <p:sp>
          <p:nvSpPr>
            <p:cNvPr id="3" name="角丸四角形 2"/>
            <p:cNvSpPr/>
            <p:nvPr/>
          </p:nvSpPr>
          <p:spPr>
            <a:xfrm>
              <a:off x="200625" y="1751156"/>
              <a:ext cx="11916000" cy="324000"/>
            </a:xfrm>
            <a:prstGeom prst="round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テキスト ボックス 271"/>
            <p:cNvSpPr txBox="1"/>
            <p:nvPr/>
          </p:nvSpPr>
          <p:spPr>
            <a:xfrm>
              <a:off x="1542404" y="1668893"/>
              <a:ext cx="3240000" cy="468000"/>
            </a:xfrm>
            <a:prstGeom prst="rect">
              <a:avLst/>
            </a:prstGeom>
            <a:solidFill>
              <a:schemeClr val="bg1"/>
            </a:solidFill>
            <a:ln w="28575">
              <a:solidFill>
                <a:schemeClr val="tx1"/>
              </a:solidFill>
            </a:ln>
          </p:spPr>
          <p:txBody>
            <a:bodyPr wrap="square" rtlCol="0">
              <a:spAutoFit/>
            </a:bodyPr>
            <a:lstStyle/>
            <a:p>
              <a:pPr lvl="0" algn="ctr"/>
              <a:r>
                <a:rPr kumimoji="1" lang="ja-JP" altLang="en-US" sz="1050" dirty="0" smtClean="0">
                  <a:latin typeface="ＭＳ Ｐゴシック" panose="020B0600070205080204" pitchFamily="50" charset="-128"/>
                  <a:ea typeface="ＭＳ Ｐゴシック" panose="020B0600070205080204" pitchFamily="50" charset="-128"/>
                </a:rPr>
                <a:t>　</a:t>
              </a:r>
              <a:r>
                <a:rPr kumimoji="1" lang="ja-JP" altLang="en-US" sz="1600" b="1" i="1" dirty="0" smtClean="0">
                  <a:solidFill>
                    <a:srgbClr val="FF0000"/>
                  </a:solidFill>
                  <a:latin typeface="ＭＳ Ｐゴシック" panose="020B0600070205080204" pitchFamily="50" charset="-128"/>
                  <a:ea typeface="ＭＳ Ｐゴシック" panose="020B0600070205080204" pitchFamily="50" charset="-128"/>
                </a:rPr>
                <a:t>持続可能な農業</a:t>
              </a:r>
              <a:endParaRPr kumimoji="1" lang="en-US" altLang="ja-JP" sz="1600" b="1" i="1" dirty="0">
                <a:solidFill>
                  <a:srgbClr val="FF0000"/>
                </a:solidFill>
                <a:latin typeface="ＭＳ Ｐゴシック" panose="020B0600070205080204" pitchFamily="50" charset="-128"/>
                <a:ea typeface="ＭＳ Ｐゴシック" panose="020B0600070205080204" pitchFamily="50" charset="-128"/>
              </a:endParaRPr>
            </a:p>
            <a:p>
              <a:pPr lvl="0" algn="ctr"/>
              <a:r>
                <a:rPr kumimoji="1" lang="ja-JP" altLang="en-US" sz="1100" dirty="0" smtClean="0">
                  <a:solidFill>
                    <a:prstClr val="black"/>
                  </a:solidFill>
                  <a:latin typeface="ＭＳ Ｐゴシック" panose="020B0600070205080204" pitchFamily="50" charset="-128"/>
                  <a:ea typeface="ＭＳ Ｐゴシック" panose="020B0600070205080204" pitchFamily="50" charset="-128"/>
                </a:rPr>
                <a:t>地域人材が担う出雲農業の実現</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273" name="テキスト ボックス 272"/>
            <p:cNvSpPr txBox="1"/>
            <p:nvPr/>
          </p:nvSpPr>
          <p:spPr>
            <a:xfrm>
              <a:off x="4856333" y="1662115"/>
              <a:ext cx="3240000" cy="468000"/>
            </a:xfrm>
            <a:prstGeom prst="rect">
              <a:avLst/>
            </a:prstGeom>
            <a:solidFill>
              <a:schemeClr val="bg1"/>
            </a:solidFill>
            <a:ln w="28575">
              <a:solidFill>
                <a:schemeClr val="tx1"/>
              </a:solidFill>
            </a:ln>
          </p:spPr>
          <p:txBody>
            <a:bodyPr wrap="square" rtlCol="0">
              <a:spAutoFit/>
            </a:bodyPr>
            <a:lstStyle/>
            <a:p>
              <a:pPr lvl="0" algn="ctr"/>
              <a:r>
                <a:rPr kumimoji="1" lang="ja-JP" altLang="en-US" sz="1050" dirty="0" smtClean="0">
                  <a:latin typeface="ＭＳ Ｐゴシック" panose="020B0600070205080204" pitchFamily="50" charset="-128"/>
                  <a:ea typeface="ＭＳ Ｐゴシック" panose="020B0600070205080204" pitchFamily="50" charset="-128"/>
                </a:rPr>
                <a:t>　</a:t>
              </a:r>
              <a:r>
                <a:rPr kumimoji="1" lang="ja-JP" altLang="en-US" sz="1600" b="1" i="1" dirty="0" smtClean="0">
                  <a:solidFill>
                    <a:srgbClr val="FF0000"/>
                  </a:solidFill>
                  <a:latin typeface="ＭＳ Ｐゴシック" panose="020B0600070205080204" pitchFamily="50" charset="-128"/>
                  <a:ea typeface="ＭＳ Ｐゴシック" panose="020B0600070205080204" pitchFamily="50" charset="-128"/>
                </a:rPr>
                <a:t>スマート農業</a:t>
              </a:r>
              <a:endParaRPr kumimoji="1" lang="en-US" altLang="ja-JP" sz="1400" b="1" i="1" dirty="0">
                <a:solidFill>
                  <a:srgbClr val="FF0000"/>
                </a:solidFill>
                <a:latin typeface="ＭＳ Ｐゴシック" panose="020B0600070205080204" pitchFamily="50" charset="-128"/>
                <a:ea typeface="ＭＳ Ｐゴシック" panose="020B0600070205080204" pitchFamily="50" charset="-128"/>
              </a:endParaRPr>
            </a:p>
            <a:p>
              <a:pPr lvl="0" algn="ctr"/>
              <a:r>
                <a:rPr kumimoji="1" lang="en-US" altLang="ja-JP" sz="1100" dirty="0" smtClean="0">
                  <a:solidFill>
                    <a:prstClr val="black"/>
                  </a:solidFill>
                  <a:latin typeface="ＭＳ Ｐゴシック" panose="020B0600070205080204" pitchFamily="50" charset="-128"/>
                  <a:ea typeface="ＭＳ Ｐゴシック" panose="020B0600070205080204" pitchFamily="50" charset="-128"/>
                </a:rPr>
                <a:t>ICT</a:t>
              </a:r>
              <a:r>
                <a:rPr kumimoji="1" lang="ja-JP" altLang="en-US" sz="1100" dirty="0" smtClean="0">
                  <a:solidFill>
                    <a:prstClr val="black"/>
                  </a:solidFill>
                  <a:latin typeface="ＭＳ Ｐゴシック" panose="020B0600070205080204" pitchFamily="50" charset="-128"/>
                  <a:ea typeface="ＭＳ Ｐゴシック" panose="020B0600070205080204" pitchFamily="50" charset="-128"/>
                </a:rPr>
                <a:t>を駆使した次世代の担い手育成</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120" name="テキスト ボックス 119"/>
            <p:cNvSpPr txBox="1"/>
            <p:nvPr/>
          </p:nvSpPr>
          <p:spPr>
            <a:xfrm>
              <a:off x="8176005" y="1661599"/>
              <a:ext cx="3240000" cy="468000"/>
            </a:xfrm>
            <a:prstGeom prst="rect">
              <a:avLst/>
            </a:prstGeom>
            <a:solidFill>
              <a:schemeClr val="bg1"/>
            </a:solidFill>
            <a:ln w="28575">
              <a:solidFill>
                <a:schemeClr val="tx1"/>
              </a:solidFill>
            </a:ln>
          </p:spPr>
          <p:txBody>
            <a:bodyPr wrap="square" rtlCol="0">
              <a:spAutoFit/>
            </a:bodyPr>
            <a:lstStyle/>
            <a:p>
              <a:pPr lvl="0" algn="ctr"/>
              <a:r>
                <a:rPr kumimoji="1" lang="ja-JP" altLang="en-US" sz="1050" dirty="0" smtClean="0">
                  <a:latin typeface="ＭＳ Ｐゴシック" panose="020B0600070205080204" pitchFamily="50" charset="-128"/>
                  <a:ea typeface="ＭＳ Ｐゴシック" panose="020B0600070205080204" pitchFamily="50" charset="-128"/>
                </a:rPr>
                <a:t>　</a:t>
              </a:r>
              <a:r>
                <a:rPr kumimoji="1" lang="ja-JP" altLang="en-US" sz="1600" b="1" i="1" dirty="0" smtClean="0">
                  <a:solidFill>
                    <a:srgbClr val="FF0000"/>
                  </a:solidFill>
                  <a:latin typeface="ＭＳ Ｐゴシック" panose="020B0600070205080204" pitchFamily="50" charset="-128"/>
                  <a:ea typeface="ＭＳ Ｐゴシック" panose="020B0600070205080204" pitchFamily="50" charset="-128"/>
                </a:rPr>
                <a:t>地域農業の核となる人材育成</a:t>
              </a:r>
              <a:endParaRPr kumimoji="1" lang="en-US" altLang="ja-JP" sz="1400" b="1" i="1" dirty="0">
                <a:solidFill>
                  <a:srgbClr val="FF0000"/>
                </a:solidFill>
                <a:latin typeface="ＭＳ Ｐゴシック" panose="020B0600070205080204" pitchFamily="50" charset="-128"/>
                <a:ea typeface="ＭＳ Ｐゴシック" panose="020B0600070205080204" pitchFamily="50" charset="-128"/>
              </a:endParaRPr>
            </a:p>
            <a:p>
              <a:pPr lvl="0" algn="ctr"/>
              <a:r>
                <a:rPr kumimoji="1" lang="ja-JP" altLang="en-US" sz="1100" dirty="0" smtClean="0">
                  <a:solidFill>
                    <a:prstClr val="black"/>
                  </a:solidFill>
                  <a:latin typeface="ＭＳ Ｐゴシック" panose="020B0600070205080204" pitchFamily="50" charset="-128"/>
                  <a:ea typeface="ＭＳ Ｐゴシック" panose="020B0600070205080204" pitchFamily="50" charset="-128"/>
                </a:rPr>
                <a:t>グローカル精神の醸成</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121" name="テキスト ボックス 120"/>
            <p:cNvSpPr txBox="1"/>
            <p:nvPr/>
          </p:nvSpPr>
          <p:spPr>
            <a:xfrm>
              <a:off x="333362" y="1768165"/>
              <a:ext cx="1082348" cy="307777"/>
            </a:xfrm>
            <a:prstGeom prst="rect">
              <a:avLst/>
            </a:prstGeom>
            <a:noFill/>
            <a:effectLst>
              <a:innerShdw blurRad="63500" dist="50800" dir="8100000">
                <a:prstClr val="black">
                  <a:alpha val="50000"/>
                </a:prstClr>
              </a:innerShdw>
              <a:softEdge rad="63500"/>
            </a:effectLst>
          </p:spPr>
          <p:txBody>
            <a:bodyPr wrap="none" rtlCol="0" anchor="ctr">
              <a:spAutoFit/>
            </a:bodyPr>
            <a:lstStyle/>
            <a:p>
              <a:pPr algn="ctr"/>
              <a:r>
                <a:rPr kumimoji="1" lang="ja-JP" altLang="en-US" sz="1400" b="1" dirty="0" smtClean="0">
                  <a:latin typeface="ＭＳ Ｐゴシック" panose="020B0600070205080204" pitchFamily="50" charset="-128"/>
                  <a:ea typeface="ＭＳ Ｐゴシック" panose="020B0600070205080204" pitchFamily="50" charset="-128"/>
                </a:rPr>
                <a:t>共通の基盤</a:t>
              </a:r>
              <a:endParaRPr kumimoji="1" lang="en-US" altLang="ja-JP" sz="1400" b="1" dirty="0">
                <a:latin typeface="ＭＳ Ｐゴシック" panose="020B0600070205080204" pitchFamily="50" charset="-128"/>
                <a:ea typeface="ＭＳ Ｐゴシック" panose="020B0600070205080204" pitchFamily="50" charset="-128"/>
              </a:endParaRPr>
            </a:p>
          </p:txBody>
        </p:sp>
      </p:grpSp>
      <p:sp>
        <p:nvSpPr>
          <p:cNvPr id="122" name="二方向矢印 121"/>
          <p:cNvSpPr/>
          <p:nvPr/>
        </p:nvSpPr>
        <p:spPr>
          <a:xfrm rot="10800000" flipH="1">
            <a:off x="7953606" y="2400590"/>
            <a:ext cx="1584000" cy="936000"/>
          </a:xfrm>
          <a:prstGeom prst="leftUpArrow">
            <a:avLst>
              <a:gd name="adj1" fmla="val 35813"/>
              <a:gd name="adj2" fmla="val 25000"/>
              <a:gd name="adj3" fmla="val 28244"/>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額縁 225"/>
          <p:cNvSpPr/>
          <p:nvPr/>
        </p:nvSpPr>
        <p:spPr>
          <a:xfrm>
            <a:off x="2642515" y="2144744"/>
            <a:ext cx="6048000" cy="252000"/>
          </a:xfrm>
          <a:prstGeom prst="bevel">
            <a:avLst>
              <a:gd name="adj" fmla="val 625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w="0"/>
                <a:solidFill>
                  <a:schemeClr val="tx1"/>
                </a:solidFill>
                <a:effectLst>
                  <a:glow rad="139700">
                    <a:schemeClr val="accent2">
                      <a:satMod val="175000"/>
                      <a:alpha val="40000"/>
                    </a:schemeClr>
                  </a:glow>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rPr>
              <a:t>出雲農林高校支援コンソーシアム</a:t>
            </a:r>
            <a:endParaRPr kumimoji="1" lang="en-US" altLang="ja-JP" dirty="0" smtClean="0">
              <a:ln w="0"/>
              <a:solidFill>
                <a:schemeClr val="tx1"/>
              </a:solidFill>
              <a:effectLst>
                <a:glow rad="139700">
                  <a:schemeClr val="accent2">
                    <a:satMod val="175000"/>
                    <a:alpha val="40000"/>
                  </a:schemeClr>
                </a:glow>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grpSp>
        <p:nvGrpSpPr>
          <p:cNvPr id="210" name="グループ化 209"/>
          <p:cNvGrpSpPr/>
          <p:nvPr/>
        </p:nvGrpSpPr>
        <p:grpSpPr>
          <a:xfrm>
            <a:off x="2398304" y="5803489"/>
            <a:ext cx="972000" cy="684000"/>
            <a:chOff x="3684481" y="6290533"/>
            <a:chExt cx="784588" cy="792000"/>
          </a:xfrm>
          <a:scene3d>
            <a:camera prst="orthographicFront"/>
            <a:lightRig rig="threePt" dir="t"/>
          </a:scene3d>
        </p:grpSpPr>
        <p:sp>
          <p:nvSpPr>
            <p:cNvPr id="211" name="左右矢印 210"/>
            <p:cNvSpPr/>
            <p:nvPr/>
          </p:nvSpPr>
          <p:spPr>
            <a:xfrm rot="16200000">
              <a:off x="3676227" y="6470533"/>
              <a:ext cx="792000" cy="432000"/>
            </a:xfrm>
            <a:prstGeom prst="leftRightArrow">
              <a:avLst/>
            </a:prstGeom>
            <a:solidFill>
              <a:srgbClr val="FFFF00"/>
            </a:solidFill>
            <a:ln>
              <a:solidFill>
                <a:srgbClr val="FFC000"/>
              </a:solidFill>
            </a:ln>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12" name="テキスト ボックス 211"/>
            <p:cNvSpPr txBox="1"/>
            <p:nvPr/>
          </p:nvSpPr>
          <p:spPr>
            <a:xfrm>
              <a:off x="3684481" y="6489947"/>
              <a:ext cx="784588" cy="286469"/>
            </a:xfrm>
            <a:prstGeom prst="rect">
              <a:avLst/>
            </a:prstGeom>
            <a:solidFill>
              <a:schemeClr val="bg1"/>
            </a:solidFill>
            <a:effectLst>
              <a:softEdge rad="127000"/>
            </a:effectLst>
          </p:spPr>
          <p:txBody>
            <a:bodyPr wrap="square" rtlCol="0">
              <a:spAutoFit/>
            </a:bodyPr>
            <a:lstStyle/>
            <a:p>
              <a:pPr algn="ctr"/>
              <a:r>
                <a:rPr kumimoji="1" lang="ja-JP" altLang="en-US"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縁結び</a:t>
              </a:r>
              <a:endParaRPr kumimoji="1" lang="en-US" altLang="ja-JP"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nvGrpSpPr>
          <p:cNvPr id="213" name="グループ化 212"/>
          <p:cNvGrpSpPr/>
          <p:nvPr/>
        </p:nvGrpSpPr>
        <p:grpSpPr>
          <a:xfrm>
            <a:off x="7860694" y="5771988"/>
            <a:ext cx="972000" cy="684000"/>
            <a:chOff x="3663216" y="6290533"/>
            <a:chExt cx="784588" cy="792000"/>
          </a:xfrm>
          <a:scene3d>
            <a:camera prst="orthographicFront"/>
            <a:lightRig rig="threePt" dir="t"/>
          </a:scene3d>
        </p:grpSpPr>
        <p:sp>
          <p:nvSpPr>
            <p:cNvPr id="214" name="左右矢印 213"/>
            <p:cNvSpPr/>
            <p:nvPr/>
          </p:nvSpPr>
          <p:spPr>
            <a:xfrm rot="16200000">
              <a:off x="3676227" y="6470533"/>
              <a:ext cx="792000" cy="432000"/>
            </a:xfrm>
            <a:prstGeom prst="leftRightArrow">
              <a:avLst/>
            </a:prstGeom>
            <a:solidFill>
              <a:srgbClr val="FFFF00"/>
            </a:solidFill>
            <a:ln>
              <a:solidFill>
                <a:srgbClr val="FFC000"/>
              </a:solidFill>
            </a:ln>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215" name="テキスト ボックス 214"/>
            <p:cNvSpPr txBox="1"/>
            <p:nvPr/>
          </p:nvSpPr>
          <p:spPr>
            <a:xfrm>
              <a:off x="3663216" y="6460584"/>
              <a:ext cx="784588" cy="286469"/>
            </a:xfrm>
            <a:prstGeom prst="rect">
              <a:avLst/>
            </a:prstGeom>
            <a:solidFill>
              <a:schemeClr val="bg1"/>
            </a:solidFill>
            <a:effectLst>
              <a:softEdge rad="127000"/>
            </a:effectLst>
          </p:spPr>
          <p:txBody>
            <a:bodyPr wrap="square" rtlCol="0">
              <a:spAutoFit/>
            </a:bodyPr>
            <a:lstStyle/>
            <a:p>
              <a:pPr algn="ctr"/>
              <a:r>
                <a:rPr kumimoji="1" lang="ja-JP" altLang="en-US"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縁つなぎ</a:t>
              </a:r>
              <a:endParaRPr kumimoji="1" lang="en-US" altLang="ja-JP" sz="1600" b="1" dirty="0" smtClean="0">
                <a:solidFill>
                  <a:srgbClr val="FF000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Tree>
    <p:extLst>
      <p:ext uri="{BB962C8B-B14F-4D97-AF65-F5344CB8AC3E}">
        <p14:creationId xmlns:p14="http://schemas.microsoft.com/office/powerpoint/2010/main" val="357838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2177</TotalTime>
  <Words>647</Words>
  <Application>Microsoft Office PowerPoint</Application>
  <PresentationFormat>A3 297x420 mm</PresentationFormat>
  <Paragraphs>97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90</cp:revision>
  <cp:lastPrinted>2019-02-05T09:38:40Z</cp:lastPrinted>
  <dcterms:created xsi:type="dcterms:W3CDTF">2019-01-27T05:10:09Z</dcterms:created>
  <dcterms:modified xsi:type="dcterms:W3CDTF">2019-05-07T23:00:26Z</dcterms:modified>
</cp:coreProperties>
</file>